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97" r:id="rId2"/>
    <p:sldId id="329" r:id="rId3"/>
    <p:sldId id="328" r:id="rId4"/>
    <p:sldId id="342" r:id="rId5"/>
    <p:sldId id="330" r:id="rId6"/>
    <p:sldId id="331" r:id="rId7"/>
    <p:sldId id="332" r:id="rId8"/>
    <p:sldId id="333" r:id="rId9"/>
    <p:sldId id="336" r:id="rId10"/>
    <p:sldId id="335" r:id="rId11"/>
    <p:sldId id="337" r:id="rId12"/>
    <p:sldId id="339" r:id="rId13"/>
    <p:sldId id="338" r:id="rId14"/>
    <p:sldId id="340" r:id="rId15"/>
    <p:sldId id="341" r:id="rId16"/>
    <p:sldId id="298" r:id="rId17"/>
    <p:sldId id="299" r:id="rId18"/>
    <p:sldId id="293" r:id="rId19"/>
    <p:sldId id="256" r:id="rId20"/>
    <p:sldId id="312" r:id="rId21"/>
    <p:sldId id="313" r:id="rId22"/>
    <p:sldId id="314" r:id="rId23"/>
    <p:sldId id="315" r:id="rId24"/>
    <p:sldId id="316" r:id="rId25"/>
    <p:sldId id="289" r:id="rId26"/>
    <p:sldId id="317" r:id="rId27"/>
    <p:sldId id="318" r:id="rId28"/>
    <p:sldId id="292" r:id="rId29"/>
    <p:sldId id="296" r:id="rId30"/>
    <p:sldId id="295" r:id="rId31"/>
    <p:sldId id="343" r:id="rId32"/>
    <p:sldId id="300" r:id="rId33"/>
    <p:sldId id="301" r:id="rId34"/>
    <p:sldId id="302" r:id="rId35"/>
    <p:sldId id="303" r:id="rId36"/>
    <p:sldId id="304" r:id="rId37"/>
    <p:sldId id="306" r:id="rId38"/>
    <p:sldId id="307" r:id="rId39"/>
    <p:sldId id="308" r:id="rId40"/>
    <p:sldId id="309" r:id="rId41"/>
    <p:sldId id="305" r:id="rId42"/>
    <p:sldId id="310" r:id="rId43"/>
    <p:sldId id="311" r:id="rId44"/>
    <p:sldId id="34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3" autoAdjust="0"/>
    <p:restoredTop sz="94025" autoAdjust="0"/>
  </p:normalViewPr>
  <p:slideViewPr>
    <p:cSldViewPr>
      <p:cViewPr varScale="1">
        <p:scale>
          <a:sx n="104" d="100"/>
          <a:sy n="104" d="100"/>
        </p:scale>
        <p:origin x="121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99160-3C86-4ABA-A9BF-2CC28D881BED}" type="datetimeFigureOut">
              <a:rPr lang="en-GB" smtClean="0"/>
              <a:t>16/10/2017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8DEC43-ECE7-4446-8F88-077FB039D430}" type="slidenum">
              <a:rPr lang="en-GB" smtClean="0"/>
              <a:t>‹#›</a:t>
            </a:fld>
            <a:endParaRPr lang="en-GB"/>
          </a:p>
        </p:txBody>
      </p:sp>
    </p:spTree>
    <p:extLst>
      <p:ext uri="{BB962C8B-B14F-4D97-AF65-F5344CB8AC3E}">
        <p14:creationId xmlns:p14="http://schemas.microsoft.com/office/powerpoint/2010/main" val="250229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Dinosaurs dominant.</a:t>
            </a:r>
            <a:endParaRPr lang="en-GB" dirty="0"/>
          </a:p>
        </p:txBody>
      </p:sp>
      <p:sp>
        <p:nvSpPr>
          <p:cNvPr id="4" name="Slide Number Placeholder 3"/>
          <p:cNvSpPr>
            <a:spLocks noGrp="1"/>
          </p:cNvSpPr>
          <p:nvPr>
            <p:ph type="sldNum" sz="quarter" idx="10"/>
          </p:nvPr>
        </p:nvSpPr>
        <p:spPr/>
        <p:txBody>
          <a:bodyPr/>
          <a:lstStyle/>
          <a:p>
            <a:fld id="{68CD39C6-CC7C-4BC0-9A3B-2CC4363221D3}" type="slidenum">
              <a:rPr lang="en-GB" smtClean="0"/>
              <a:t>5</a:t>
            </a:fld>
            <a:endParaRPr lang="en-GB"/>
          </a:p>
        </p:txBody>
      </p:sp>
    </p:spTree>
    <p:extLst>
      <p:ext uri="{BB962C8B-B14F-4D97-AF65-F5344CB8AC3E}">
        <p14:creationId xmlns:p14="http://schemas.microsoft.com/office/powerpoint/2010/main" val="338232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ice in the Cretaceous. Much hotter. Continuous ocean round the equator 200m higher sea levels over a period of 70m years. </a:t>
            </a:r>
          </a:p>
          <a:p>
            <a:r>
              <a:rPr lang="en-GB" dirty="0"/>
              <a:t>2016 was the hottest since records began.</a:t>
            </a:r>
          </a:p>
          <a:p>
            <a:endParaRPr lang="en-GB" dirty="0"/>
          </a:p>
        </p:txBody>
      </p:sp>
      <p:sp>
        <p:nvSpPr>
          <p:cNvPr id="4" name="Slide Number Placeholder 3"/>
          <p:cNvSpPr>
            <a:spLocks noGrp="1"/>
          </p:cNvSpPr>
          <p:nvPr>
            <p:ph type="sldNum" sz="quarter" idx="10"/>
          </p:nvPr>
        </p:nvSpPr>
        <p:spPr/>
        <p:txBody>
          <a:bodyPr/>
          <a:lstStyle/>
          <a:p>
            <a:fld id="{68CD39C6-CC7C-4BC0-9A3B-2CC4363221D3}" type="slidenum">
              <a:rPr lang="en-GB" smtClean="0"/>
              <a:t>7</a:t>
            </a:fld>
            <a:endParaRPr lang="en-GB"/>
          </a:p>
        </p:txBody>
      </p:sp>
    </p:spTree>
    <p:extLst>
      <p:ext uri="{BB962C8B-B14F-4D97-AF65-F5344CB8AC3E}">
        <p14:creationId xmlns:p14="http://schemas.microsoft.com/office/powerpoint/2010/main" val="220855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Mature female Guam banana spider </a:t>
            </a:r>
            <a:r>
              <a:rPr lang="en-GB" i="1" dirty="0" err="1"/>
              <a:t>Argiope</a:t>
            </a:r>
            <a:r>
              <a:rPr lang="en-GB" i="1" dirty="0"/>
              <a:t> </a:t>
            </a:r>
            <a:r>
              <a:rPr lang="en-GB" i="1" dirty="0" err="1"/>
              <a:t>appensa</a:t>
            </a:r>
            <a:r>
              <a:rPr lang="en-GB" i="1" dirty="0"/>
              <a:t>. </a:t>
            </a:r>
            <a:r>
              <a:rPr lang="en-GB" i="0" dirty="0"/>
              <a:t>Population 40x larger in rainy season than neighbouring snake-free islands. Snake </a:t>
            </a:r>
            <a:r>
              <a:rPr lang="en-GB" i="1" dirty="0" err="1"/>
              <a:t>Boiga</a:t>
            </a:r>
            <a:r>
              <a:rPr lang="en-GB" i="1" dirty="0"/>
              <a:t> </a:t>
            </a:r>
            <a:r>
              <a:rPr lang="en-GB" i="1" dirty="0" err="1"/>
              <a:t>irregularis</a:t>
            </a:r>
            <a:endParaRPr lang="en-GB" i="0" dirty="0"/>
          </a:p>
        </p:txBody>
      </p:sp>
      <p:sp>
        <p:nvSpPr>
          <p:cNvPr id="4" name="Slide Number Placeholder 3"/>
          <p:cNvSpPr>
            <a:spLocks noGrp="1"/>
          </p:cNvSpPr>
          <p:nvPr>
            <p:ph type="sldNum" sz="quarter" idx="10"/>
          </p:nvPr>
        </p:nvSpPr>
        <p:spPr/>
        <p:txBody>
          <a:bodyPr/>
          <a:lstStyle/>
          <a:p>
            <a:fld id="{68CD39C6-CC7C-4BC0-9A3B-2CC4363221D3}" type="slidenum">
              <a:rPr lang="en-GB" smtClean="0"/>
              <a:t>10</a:t>
            </a:fld>
            <a:endParaRPr lang="en-GB"/>
          </a:p>
        </p:txBody>
      </p:sp>
    </p:spTree>
    <p:extLst>
      <p:ext uri="{BB962C8B-B14F-4D97-AF65-F5344CB8AC3E}">
        <p14:creationId xmlns:p14="http://schemas.microsoft.com/office/powerpoint/2010/main" val="366174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Haiku by GNA</a:t>
            </a:r>
          </a:p>
        </p:txBody>
      </p:sp>
      <p:sp>
        <p:nvSpPr>
          <p:cNvPr id="4" name="Slide Number Placeholder 3"/>
          <p:cNvSpPr>
            <a:spLocks noGrp="1"/>
          </p:cNvSpPr>
          <p:nvPr>
            <p:ph type="sldNum" sz="quarter" idx="10"/>
          </p:nvPr>
        </p:nvSpPr>
        <p:spPr/>
        <p:txBody>
          <a:bodyPr/>
          <a:lstStyle/>
          <a:p>
            <a:fld id="{257808D9-F416-4889-956B-84C0670C52AD}" type="slidenum">
              <a:rPr lang="en-GB" smtClean="0"/>
              <a:t>13</a:t>
            </a:fld>
            <a:endParaRPr lang="en-GB"/>
          </a:p>
        </p:txBody>
      </p:sp>
    </p:spTree>
    <p:extLst>
      <p:ext uri="{BB962C8B-B14F-4D97-AF65-F5344CB8AC3E}">
        <p14:creationId xmlns:p14="http://schemas.microsoft.com/office/powerpoint/2010/main" val="280867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374781-2043-43B7-8FAA-66A572E9228B}" type="datetimeFigureOut">
              <a:rPr lang="en-GB" smtClean="0"/>
              <a:t>16/10/2017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2852291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374781-2043-43B7-8FAA-66A572E9228B}" type="datetimeFigureOut">
              <a:rPr lang="en-GB" smtClean="0"/>
              <a:t>16/10/2017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279776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374781-2043-43B7-8FAA-66A572E9228B}" type="datetimeFigureOut">
              <a:rPr lang="en-GB" smtClean="0"/>
              <a:t>16/10/2017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3208288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374781-2043-43B7-8FAA-66A572E9228B}" type="datetimeFigureOut">
              <a:rPr lang="en-GB" smtClean="0"/>
              <a:t>16/10/2017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20773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374781-2043-43B7-8FAA-66A572E9228B}" type="datetimeFigureOut">
              <a:rPr lang="en-GB" smtClean="0"/>
              <a:t>16/10/2017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156899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374781-2043-43B7-8FAA-66A572E9228B}" type="datetimeFigureOut">
              <a:rPr lang="en-GB" smtClean="0"/>
              <a:t>16/10/2017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45260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374781-2043-43B7-8FAA-66A572E9228B}" type="datetimeFigureOut">
              <a:rPr lang="en-GB" smtClean="0"/>
              <a:t>16/10/2017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249007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374781-2043-43B7-8FAA-66A572E9228B}" type="datetimeFigureOut">
              <a:rPr lang="en-GB" smtClean="0"/>
              <a:t>16/10/2017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164999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74781-2043-43B7-8FAA-66A572E9228B}" type="datetimeFigureOut">
              <a:rPr lang="en-GB" smtClean="0"/>
              <a:t>16/10/2017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1872382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74781-2043-43B7-8FAA-66A572E9228B}" type="datetimeFigureOut">
              <a:rPr lang="en-GB" smtClean="0"/>
              <a:t>16/10/2017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101824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374781-2043-43B7-8FAA-66A572E9228B}" type="datetimeFigureOut">
              <a:rPr lang="en-GB" smtClean="0"/>
              <a:t>16/10/2017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BD90F5-51B9-46F6-9979-7DA2E1A3A42E}" type="slidenum">
              <a:rPr lang="en-GB" smtClean="0"/>
              <a:t>‹#›</a:t>
            </a:fld>
            <a:endParaRPr lang="en-GB"/>
          </a:p>
        </p:txBody>
      </p:sp>
    </p:spTree>
    <p:extLst>
      <p:ext uri="{BB962C8B-B14F-4D97-AF65-F5344CB8AC3E}">
        <p14:creationId xmlns:p14="http://schemas.microsoft.com/office/powerpoint/2010/main" val="1687654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74781-2043-43B7-8FAA-66A572E9228B}" type="datetimeFigureOut">
              <a:rPr lang="en-GB" smtClean="0"/>
              <a:t>16/10/2017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D90F5-51B9-46F6-9979-7DA2E1A3A42E}" type="slidenum">
              <a:rPr lang="en-GB" smtClean="0"/>
              <a:t>‹#›</a:t>
            </a:fld>
            <a:endParaRPr lang="en-GB"/>
          </a:p>
        </p:txBody>
      </p:sp>
    </p:spTree>
    <p:extLst>
      <p:ext uri="{BB962C8B-B14F-4D97-AF65-F5344CB8AC3E}">
        <p14:creationId xmlns:p14="http://schemas.microsoft.com/office/powerpoint/2010/main" val="63533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arocha.org.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gif"/><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ecochurch.arocha.org.uk/"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K Logo Blu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36" y="823719"/>
            <a:ext cx="8846172" cy="5063135"/>
          </a:xfrm>
          <a:prstGeom prst="rect">
            <a:avLst/>
          </a:prstGeom>
        </p:spPr>
      </p:pic>
    </p:spTree>
    <p:extLst>
      <p:ext uri="{BB962C8B-B14F-4D97-AF65-F5344CB8AC3E}">
        <p14:creationId xmlns:p14="http://schemas.microsoft.com/office/powerpoint/2010/main" val="208847134"/>
      </p:ext>
    </p:extLst>
  </p:cSld>
  <p:clrMapOvr>
    <a:masterClrMapping/>
  </p:clrMapOvr>
  <mc:AlternateContent xmlns:mc="http://schemas.openxmlformats.org/markup-compatibility/2006" xmlns:p14="http://schemas.microsoft.com/office/powerpoint/2010/main">
    <mc:Choice Requires="p14">
      <p:transition spd="slow" p14:dur="2000" advTm="6115"/>
    </mc:Choice>
    <mc:Fallback xmlns="">
      <p:transition spd="slow" advTm="611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7000" cy="7715250"/>
          </a:xfrm>
          <a:prstGeom prst="rect">
            <a:avLst/>
          </a:prstGeom>
        </p:spPr>
      </p:pic>
      <p:pic>
        <p:nvPicPr>
          <p:cNvPr id="7" name="Picture 2" descr="Brown tree snake Boiga irregularis 2 USGS Photogra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642" y="1165159"/>
            <a:ext cx="3310553" cy="24352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97642" y="3164618"/>
            <a:ext cx="3237876" cy="484748"/>
          </a:xfrm>
          <a:prstGeom prst="rect">
            <a:avLst/>
          </a:prstGeom>
          <a:noFill/>
        </p:spPr>
        <p:txBody>
          <a:bodyPr wrap="square" rtlCol="0">
            <a:spAutoFit/>
          </a:bodyPr>
          <a:lstStyle/>
          <a:p>
            <a:pPr algn="r"/>
            <a:r>
              <a:rPr lang="en-GB" dirty="0">
                <a:solidFill>
                  <a:srgbClr val="FFFF00"/>
                </a:solidFill>
              </a:rPr>
              <a:t>Guam tree snake: </a:t>
            </a:r>
          </a:p>
          <a:p>
            <a:r>
              <a:rPr lang="en-GB" sz="750" dirty="0">
                <a:solidFill>
                  <a:srgbClr val="FFFF00"/>
                </a:solidFill>
              </a:rPr>
              <a:t>Public Domain, https://commons.wikimedia.org/w/index.php?curid=2810297</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418916" cy="7064187"/>
          </a:xfrm>
          <a:prstGeom prst="rect">
            <a:avLst/>
          </a:prstGeom>
        </p:spPr>
      </p:pic>
      <p:cxnSp>
        <p:nvCxnSpPr>
          <p:cNvPr id="5" name="Straight Arrow Connector 4">
            <a:extLst>
              <a:ext uri="{FF2B5EF4-FFF2-40B4-BE49-F238E27FC236}">
                <a16:creationId xmlns:a16="http://schemas.microsoft.com/office/drawing/2014/main" id="{17DFCED5-59EE-4779-BDD4-86525555B81F}"/>
              </a:ext>
            </a:extLst>
          </p:cNvPr>
          <p:cNvCxnSpPr>
            <a:cxnSpLocks/>
          </p:cNvCxnSpPr>
          <p:nvPr/>
        </p:nvCxnSpPr>
        <p:spPr>
          <a:xfrm>
            <a:off x="1608154" y="2382804"/>
            <a:ext cx="87137" cy="4159771"/>
          </a:xfrm>
          <a:prstGeom prst="straightConnector1">
            <a:avLst/>
          </a:prstGeom>
          <a:ln w="571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86C162D4-398A-449C-B52B-8A4A2838E814}"/>
              </a:ext>
            </a:extLst>
          </p:cNvPr>
          <p:cNvSpPr txBox="1"/>
          <p:nvPr/>
        </p:nvSpPr>
        <p:spPr>
          <a:xfrm>
            <a:off x="578525" y="3833161"/>
            <a:ext cx="936997" cy="461665"/>
          </a:xfrm>
          <a:prstGeom prst="rect">
            <a:avLst/>
          </a:prstGeom>
          <a:noFill/>
        </p:spPr>
        <p:txBody>
          <a:bodyPr wrap="square" rtlCol="0">
            <a:spAutoFit/>
          </a:bodyPr>
          <a:lstStyle/>
          <a:p>
            <a:r>
              <a:rPr lang="en-GB" sz="2400" dirty="0">
                <a:solidFill>
                  <a:srgbClr val="FFFF00"/>
                </a:solidFill>
              </a:rPr>
              <a:t>5 cm</a:t>
            </a:r>
          </a:p>
        </p:txBody>
      </p:sp>
      <p:sp>
        <p:nvSpPr>
          <p:cNvPr id="6" name="Title 5">
            <a:extLst>
              <a:ext uri="{FF2B5EF4-FFF2-40B4-BE49-F238E27FC236}">
                <a16:creationId xmlns:a16="http://schemas.microsoft.com/office/drawing/2014/main" id="{E11CDD9E-700A-4674-BF53-F67E90D53910}"/>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304100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4400B5-737F-4891-836C-EF1BDBDFAAFF}"/>
              </a:ext>
            </a:extLst>
          </p:cNvPr>
          <p:cNvSpPr>
            <a:spLocks noGrp="1"/>
          </p:cNvSpPr>
          <p:nvPr>
            <p:ph idx="1"/>
          </p:nvPr>
        </p:nvSpPr>
        <p:spPr>
          <a:xfrm>
            <a:off x="611560" y="1772816"/>
            <a:ext cx="7615758" cy="4010843"/>
          </a:xfrm>
        </p:spPr>
        <p:txBody>
          <a:bodyPr>
            <a:normAutofit fontScale="92500" lnSpcReduction="20000"/>
          </a:bodyPr>
          <a:lstStyle/>
          <a:p>
            <a:pPr marL="0" indent="0">
              <a:buNone/>
            </a:pPr>
            <a:r>
              <a:rPr lang="en-GB" sz="5300" dirty="0"/>
              <a:t>“The violence in our hearts,             wounded by sin, is also reflected in the symptoms of sickness evident in the soil, in the water, in the air and in all forms of life.”</a:t>
            </a:r>
          </a:p>
          <a:p>
            <a:pPr marL="0" indent="0">
              <a:buNone/>
            </a:pPr>
            <a:endParaRPr lang="en-GB" dirty="0"/>
          </a:p>
        </p:txBody>
      </p:sp>
      <p:sp>
        <p:nvSpPr>
          <p:cNvPr id="9" name="Title 1">
            <a:extLst>
              <a:ext uri="{FF2B5EF4-FFF2-40B4-BE49-F238E27FC236}">
                <a16:creationId xmlns:a16="http://schemas.microsoft.com/office/drawing/2014/main" id="{E79C53A3-B349-40B4-B450-5CE930255ABA}"/>
              </a:ext>
            </a:extLst>
          </p:cNvPr>
          <p:cNvSpPr txBox="1">
            <a:spLocks noGrp="1"/>
          </p:cNvSpPr>
          <p:nvPr>
            <p:ph type="title"/>
          </p:nvPr>
        </p:nvSpPr>
        <p:spPr>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500" b="1" dirty="0">
                <a:latin typeface="+mn-lt"/>
              </a:rPr>
              <a:t>Pope Francis: </a:t>
            </a:r>
            <a:r>
              <a:rPr lang="en-GB" sz="4500" b="1" i="1" dirty="0" err="1">
                <a:latin typeface="+mn-lt"/>
              </a:rPr>
              <a:t>Laudato</a:t>
            </a:r>
            <a:r>
              <a:rPr lang="en-GB" sz="4500" b="1" i="1" dirty="0">
                <a:latin typeface="+mn-lt"/>
              </a:rPr>
              <a:t> </a:t>
            </a:r>
            <a:r>
              <a:rPr lang="en-GB" sz="4500" b="1" i="1" dirty="0" err="1">
                <a:latin typeface="+mn-lt"/>
              </a:rPr>
              <a:t>si</a:t>
            </a:r>
            <a:r>
              <a:rPr lang="en-GB" sz="4500" b="1" i="1" dirty="0">
                <a:latin typeface="+mn-lt"/>
              </a:rPr>
              <a:t> </a:t>
            </a:r>
            <a:r>
              <a:rPr lang="en-GB" sz="4500" i="1" dirty="0">
                <a:latin typeface="+mn-lt"/>
              </a:rPr>
              <a:t>(2015)</a:t>
            </a:r>
          </a:p>
        </p:txBody>
      </p:sp>
    </p:spTree>
    <p:extLst>
      <p:ext uri="{BB962C8B-B14F-4D97-AF65-F5344CB8AC3E}">
        <p14:creationId xmlns:p14="http://schemas.microsoft.com/office/powerpoint/2010/main" val="193645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58905"/>
            <a:ext cx="7886700" cy="994172"/>
          </a:xfrm>
        </p:spPr>
        <p:txBody>
          <a:bodyPr>
            <a:normAutofit/>
          </a:bodyPr>
          <a:lstStyle/>
          <a:p>
            <a:pPr algn="ctr"/>
            <a:r>
              <a:rPr lang="en-GB" sz="4050" b="1" dirty="0"/>
              <a:t>All things!</a:t>
            </a:r>
          </a:p>
        </p:txBody>
      </p:sp>
      <p:sp>
        <p:nvSpPr>
          <p:cNvPr id="3" name="TextBox 2"/>
          <p:cNvSpPr txBox="1"/>
          <p:nvPr/>
        </p:nvSpPr>
        <p:spPr>
          <a:xfrm flipH="1">
            <a:off x="174811" y="2199546"/>
            <a:ext cx="8794377" cy="1477328"/>
          </a:xfrm>
          <a:prstGeom prst="rect">
            <a:avLst/>
          </a:prstGeom>
          <a:noFill/>
        </p:spPr>
        <p:txBody>
          <a:bodyPr wrap="square" rtlCol="0">
            <a:spAutoFit/>
          </a:bodyPr>
          <a:lstStyle/>
          <a:p>
            <a:pPr algn="ctr"/>
            <a:r>
              <a:rPr lang="en-GB" sz="3000" dirty="0"/>
              <a:t>Paul writes , through Christ, “God was pleased to reconcile to himself </a:t>
            </a:r>
            <a:r>
              <a:rPr lang="en-GB" sz="3000" b="1" dirty="0"/>
              <a:t>all things</a:t>
            </a:r>
            <a:r>
              <a:rPr lang="en-GB" sz="3000" dirty="0"/>
              <a:t>, whether on earth or in heaven, making peace by the blood of his cross.”* </a:t>
            </a:r>
          </a:p>
        </p:txBody>
      </p:sp>
      <p:sp>
        <p:nvSpPr>
          <p:cNvPr id="4" name="TextBox 3"/>
          <p:cNvSpPr txBox="1"/>
          <p:nvPr/>
        </p:nvSpPr>
        <p:spPr>
          <a:xfrm flipH="1">
            <a:off x="401730" y="4006087"/>
            <a:ext cx="8340538" cy="1015663"/>
          </a:xfrm>
          <a:prstGeom prst="rect">
            <a:avLst/>
          </a:prstGeom>
          <a:noFill/>
        </p:spPr>
        <p:txBody>
          <a:bodyPr wrap="square" rtlCol="0">
            <a:spAutoFit/>
          </a:bodyPr>
          <a:lstStyle/>
          <a:p>
            <a:pPr algn="ctr"/>
            <a:r>
              <a:rPr lang="en-GB" sz="3000" dirty="0"/>
              <a:t>Reconciliation not just between God and man or between man and man, but with </a:t>
            </a:r>
            <a:r>
              <a:rPr lang="en-GB" sz="3000" b="1" dirty="0"/>
              <a:t>all creation</a:t>
            </a:r>
            <a:r>
              <a:rPr lang="en-GB" sz="3000" dirty="0"/>
              <a:t>!</a:t>
            </a:r>
          </a:p>
        </p:txBody>
      </p:sp>
      <p:sp>
        <p:nvSpPr>
          <p:cNvPr id="5" name="TextBox 4"/>
          <p:cNvSpPr txBox="1"/>
          <p:nvPr/>
        </p:nvSpPr>
        <p:spPr>
          <a:xfrm>
            <a:off x="6236383" y="5517232"/>
            <a:ext cx="2278967" cy="400110"/>
          </a:xfrm>
          <a:prstGeom prst="rect">
            <a:avLst/>
          </a:prstGeom>
          <a:noFill/>
        </p:spPr>
        <p:txBody>
          <a:bodyPr wrap="square" rtlCol="0">
            <a:spAutoFit/>
          </a:bodyPr>
          <a:lstStyle/>
          <a:p>
            <a:r>
              <a:rPr lang="en-GB" sz="2000" dirty="0"/>
              <a:t>* Colossians </a:t>
            </a:r>
            <a:r>
              <a:rPr lang="en-GB" sz="2000" b="1" dirty="0"/>
              <a:t>1</a:t>
            </a:r>
            <a:r>
              <a:rPr lang="en-GB" sz="2000" dirty="0"/>
              <a:t>: 20</a:t>
            </a:r>
          </a:p>
        </p:txBody>
      </p:sp>
    </p:spTree>
    <p:extLst>
      <p:ext uri="{BB962C8B-B14F-4D97-AF65-F5344CB8AC3E}">
        <p14:creationId xmlns:p14="http://schemas.microsoft.com/office/powerpoint/2010/main" val="20486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1633" y="1785718"/>
            <a:ext cx="6446522" cy="3647152"/>
          </a:xfrm>
          <a:prstGeom prst="rect">
            <a:avLst/>
          </a:prstGeom>
          <a:noFill/>
        </p:spPr>
        <p:txBody>
          <a:bodyPr wrap="square" rtlCol="0">
            <a:spAutoFit/>
          </a:bodyPr>
          <a:lstStyle/>
          <a:p>
            <a:r>
              <a:rPr lang="en-GB" sz="3300" dirty="0">
                <a:latin typeface="Matura MT Script Capitals" panose="03020802060602070202" pitchFamily="66" charset="0"/>
              </a:rPr>
              <a:t>Christ helps us see God;</a:t>
            </a:r>
          </a:p>
          <a:p>
            <a:r>
              <a:rPr lang="en-GB" sz="3300" dirty="0">
                <a:latin typeface="Matura MT Script Capitals" panose="03020802060602070202" pitchFamily="66" charset="0"/>
              </a:rPr>
              <a:t>First-born Son creates all things</a:t>
            </a:r>
          </a:p>
          <a:p>
            <a:r>
              <a:rPr lang="en-GB" sz="3300" dirty="0">
                <a:latin typeface="Matura MT Script Capitals" panose="03020802060602070202" pitchFamily="66" charset="0"/>
              </a:rPr>
              <a:t>Things seen or unseen</a:t>
            </a:r>
          </a:p>
          <a:p>
            <a:endParaRPr lang="en-GB" sz="3300" dirty="0">
              <a:latin typeface="Matura MT Script Capitals" panose="03020802060602070202" pitchFamily="66" charset="0"/>
            </a:endParaRPr>
          </a:p>
          <a:p>
            <a:r>
              <a:rPr lang="en-GB" sz="3300" dirty="0">
                <a:latin typeface="Matura MT Script Capitals" panose="03020802060602070202" pitchFamily="66" charset="0"/>
              </a:rPr>
              <a:t>Christ, head of the church</a:t>
            </a:r>
          </a:p>
          <a:p>
            <a:r>
              <a:rPr lang="en-GB" sz="3300" dirty="0">
                <a:latin typeface="Matura MT Script Capitals" panose="03020802060602070202" pitchFamily="66" charset="0"/>
              </a:rPr>
              <a:t>Reconciling </a:t>
            </a:r>
            <a:r>
              <a:rPr lang="en-GB" sz="3300" dirty="0" err="1">
                <a:latin typeface="Matura MT Script Capitals" panose="03020802060602070202" pitchFamily="66" charset="0"/>
              </a:rPr>
              <a:t>ev’rything</a:t>
            </a:r>
            <a:r>
              <a:rPr lang="en-GB" sz="3300" dirty="0">
                <a:latin typeface="Matura MT Script Capitals" panose="03020802060602070202" pitchFamily="66" charset="0"/>
              </a:rPr>
              <a:t>;</a:t>
            </a:r>
          </a:p>
          <a:p>
            <a:r>
              <a:rPr lang="en-GB" sz="3300" dirty="0">
                <a:latin typeface="Matura MT Script Capitals" panose="03020802060602070202" pitchFamily="66" charset="0"/>
              </a:rPr>
              <a:t>Peace made on his cross</a:t>
            </a:r>
          </a:p>
        </p:txBody>
      </p:sp>
      <p:pic>
        <p:nvPicPr>
          <p:cNvPr id="1030" name="Picture 6" descr="https://www.arlingtonstreet.ca/admin/uploads/images/7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784" y="1155530"/>
            <a:ext cx="1850231" cy="15716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s.clipartpanda.com/bamboo-clipart-img_large_watermark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106" y="3013784"/>
            <a:ext cx="1443038" cy="2771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A68CA6-533B-4C75-BB8C-4DEC8A005519}"/>
              </a:ext>
            </a:extLst>
          </p:cNvPr>
          <p:cNvSpPr txBox="1"/>
          <p:nvPr/>
        </p:nvSpPr>
        <p:spPr>
          <a:xfrm>
            <a:off x="1547664" y="6165304"/>
            <a:ext cx="4608512" cy="307777"/>
          </a:xfrm>
          <a:prstGeom prst="rect">
            <a:avLst/>
          </a:prstGeom>
          <a:noFill/>
        </p:spPr>
        <p:txBody>
          <a:bodyPr wrap="square" rtlCol="0">
            <a:spAutoFit/>
          </a:bodyPr>
          <a:lstStyle/>
          <a:p>
            <a:r>
              <a:rPr lang="en-GB" sz="1400" dirty="0"/>
              <a:t>Godfrey Armitage, 2015</a:t>
            </a:r>
          </a:p>
        </p:txBody>
      </p:sp>
    </p:spTree>
    <p:extLst>
      <p:ext uri="{BB962C8B-B14F-4D97-AF65-F5344CB8AC3E}">
        <p14:creationId xmlns:p14="http://schemas.microsoft.com/office/powerpoint/2010/main" val="34765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D6CD76-1E1E-46F5-9769-E27BD1F30AF2}"/>
              </a:ext>
            </a:extLst>
          </p:cNvPr>
          <p:cNvSpPr/>
          <p:nvPr/>
        </p:nvSpPr>
        <p:spPr>
          <a:xfrm>
            <a:off x="-252536" y="0"/>
            <a:ext cx="9937104" cy="6858000"/>
          </a:xfrm>
          <a:prstGeom prst="rect">
            <a:avLst/>
          </a:prstGeom>
          <a:blipFill dpi="0" rotWithShape="1">
            <a:blip r:embed="rId2">
              <a:alphaModFix amt="33000"/>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350"/>
          </a:p>
        </p:txBody>
      </p:sp>
      <p:sp>
        <p:nvSpPr>
          <p:cNvPr id="3" name="Title 1">
            <a:extLst>
              <a:ext uri="{FF2B5EF4-FFF2-40B4-BE49-F238E27FC236}">
                <a16:creationId xmlns:a16="http://schemas.microsoft.com/office/drawing/2014/main" id="{8C1A42F9-1974-4144-9F1C-EC9B21B139EC}"/>
              </a:ext>
            </a:extLst>
          </p:cNvPr>
          <p:cNvSpPr txBox="1">
            <a:spLocks/>
          </p:cNvSpPr>
          <p:nvPr/>
        </p:nvSpPr>
        <p:spPr>
          <a:xfrm>
            <a:off x="495887" y="1034138"/>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950" dirty="0">
                <a:latin typeface="+mn-lt"/>
              </a:rPr>
              <a:t>The gardener of Eden</a:t>
            </a:r>
          </a:p>
        </p:txBody>
      </p:sp>
      <p:sp>
        <p:nvSpPr>
          <p:cNvPr id="5" name="TextBox 4">
            <a:extLst>
              <a:ext uri="{FF2B5EF4-FFF2-40B4-BE49-F238E27FC236}">
                <a16:creationId xmlns:a16="http://schemas.microsoft.com/office/drawing/2014/main" id="{BA835380-E7CF-490B-9D37-4830F0D99C3A}"/>
              </a:ext>
            </a:extLst>
          </p:cNvPr>
          <p:cNvSpPr txBox="1"/>
          <p:nvPr/>
        </p:nvSpPr>
        <p:spPr>
          <a:xfrm flipH="1">
            <a:off x="495887" y="2125267"/>
            <a:ext cx="8473302" cy="1046440"/>
          </a:xfrm>
          <a:prstGeom prst="rect">
            <a:avLst/>
          </a:prstGeom>
          <a:noFill/>
        </p:spPr>
        <p:txBody>
          <a:bodyPr wrap="square" rtlCol="0">
            <a:spAutoFit/>
          </a:bodyPr>
          <a:lstStyle/>
          <a:p>
            <a:r>
              <a:rPr lang="en-GB" sz="3100" dirty="0"/>
              <a:t>God delights in his creation. So should we. Mary mistook the risen Jesus: thinking him to be the</a:t>
            </a:r>
          </a:p>
        </p:txBody>
      </p:sp>
      <p:sp>
        <p:nvSpPr>
          <p:cNvPr id="6" name="TextBox 5">
            <a:extLst>
              <a:ext uri="{FF2B5EF4-FFF2-40B4-BE49-F238E27FC236}">
                <a16:creationId xmlns:a16="http://schemas.microsoft.com/office/drawing/2014/main" id="{0B101E55-DBB5-4566-9895-35420F79B11A}"/>
              </a:ext>
            </a:extLst>
          </p:cNvPr>
          <p:cNvSpPr txBox="1"/>
          <p:nvPr/>
        </p:nvSpPr>
        <p:spPr>
          <a:xfrm>
            <a:off x="495887" y="3026956"/>
            <a:ext cx="6963507" cy="1046440"/>
          </a:xfrm>
          <a:prstGeom prst="rect">
            <a:avLst/>
          </a:prstGeom>
          <a:noFill/>
        </p:spPr>
        <p:txBody>
          <a:bodyPr wrap="square" rtlCol="0">
            <a:spAutoFit/>
          </a:bodyPr>
          <a:lstStyle/>
          <a:p>
            <a:r>
              <a:rPr lang="en-GB" sz="3100" b="1" dirty="0"/>
              <a:t>gardener</a:t>
            </a:r>
            <a:r>
              <a:rPr lang="en-GB" sz="3100" dirty="0"/>
              <a:t>. </a:t>
            </a:r>
          </a:p>
          <a:p>
            <a:r>
              <a:rPr lang="en-GB" sz="3100" dirty="0"/>
              <a:t>The Master gardener of creation!</a:t>
            </a:r>
          </a:p>
        </p:txBody>
      </p:sp>
      <p:sp>
        <p:nvSpPr>
          <p:cNvPr id="7" name="TextBox 6">
            <a:extLst>
              <a:ext uri="{FF2B5EF4-FFF2-40B4-BE49-F238E27FC236}">
                <a16:creationId xmlns:a16="http://schemas.microsoft.com/office/drawing/2014/main" id="{A1077B0B-28FE-42F5-BC4C-5FB95B32310D}"/>
              </a:ext>
            </a:extLst>
          </p:cNvPr>
          <p:cNvSpPr txBox="1"/>
          <p:nvPr/>
        </p:nvSpPr>
        <p:spPr>
          <a:xfrm flipH="1">
            <a:off x="495887" y="4056619"/>
            <a:ext cx="8794377" cy="1046440"/>
          </a:xfrm>
          <a:prstGeom prst="rect">
            <a:avLst/>
          </a:prstGeom>
          <a:noFill/>
        </p:spPr>
        <p:txBody>
          <a:bodyPr wrap="square" rtlCol="0">
            <a:spAutoFit/>
          </a:bodyPr>
          <a:lstStyle/>
          <a:p>
            <a:r>
              <a:rPr lang="en-GB" sz="3100" dirty="0"/>
              <a:t>Can we be identified with this new gardener, equipped to till the soil where Adam failed?</a:t>
            </a:r>
          </a:p>
        </p:txBody>
      </p:sp>
      <p:sp>
        <p:nvSpPr>
          <p:cNvPr id="8" name="Content Placeholder 5">
            <a:extLst>
              <a:ext uri="{FF2B5EF4-FFF2-40B4-BE49-F238E27FC236}">
                <a16:creationId xmlns:a16="http://schemas.microsoft.com/office/drawing/2014/main" id="{A897F4ED-7CBF-4C16-A345-33DD79228C45}"/>
              </a:ext>
            </a:extLst>
          </p:cNvPr>
          <p:cNvSpPr txBox="1">
            <a:spLocks/>
          </p:cNvSpPr>
          <p:nvPr/>
        </p:nvSpPr>
        <p:spPr>
          <a:xfrm>
            <a:off x="495887" y="5103007"/>
            <a:ext cx="8473302" cy="1380378"/>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100" dirty="0"/>
              <a:t>So </a:t>
            </a:r>
            <a:r>
              <a:rPr lang="en-GB" sz="3100" b="1" dirty="0"/>
              <a:t>care for God’s creation </a:t>
            </a:r>
            <a:r>
              <a:rPr lang="en-GB" sz="3100" dirty="0"/>
              <a:t>is not an option or a hobby for Christians, but </a:t>
            </a:r>
            <a:r>
              <a:rPr lang="en-GB" sz="3100" b="1" dirty="0"/>
              <a:t>an integral part of the gospel</a:t>
            </a:r>
          </a:p>
        </p:txBody>
      </p:sp>
    </p:spTree>
    <p:extLst>
      <p:ext uri="{BB962C8B-B14F-4D97-AF65-F5344CB8AC3E}">
        <p14:creationId xmlns:p14="http://schemas.microsoft.com/office/powerpoint/2010/main" val="13676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UK Logo Blue.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836" y="823719"/>
            <a:ext cx="8846172" cy="5063135"/>
          </a:xfrm>
          <a:prstGeom prst="rect">
            <a:avLst/>
          </a:prstGeom>
        </p:spPr>
      </p:pic>
    </p:spTree>
    <p:extLst>
      <p:ext uri="{BB962C8B-B14F-4D97-AF65-F5344CB8AC3E}">
        <p14:creationId xmlns:p14="http://schemas.microsoft.com/office/powerpoint/2010/main" val="439797364"/>
      </p:ext>
    </p:extLst>
  </p:cSld>
  <p:clrMapOvr>
    <a:masterClrMapping/>
  </p:clrMapOvr>
  <mc:AlternateContent xmlns:mc="http://schemas.openxmlformats.org/markup-compatibility/2006" xmlns:p14="http://schemas.microsoft.com/office/powerpoint/2010/main">
    <mc:Choice Requires="p14">
      <p:transition spd="slow" p14:dur="2000" advTm="6115"/>
    </mc:Choice>
    <mc:Fallback xmlns="">
      <p:transition spd="slow" advTm="611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363" y="1444625"/>
            <a:ext cx="8169275"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2586B9E-8F7C-4119-8613-D227C29BC7C3}"/>
              </a:ext>
            </a:extLst>
          </p:cNvPr>
          <p:cNvSpPr txBox="1"/>
          <p:nvPr/>
        </p:nvSpPr>
        <p:spPr>
          <a:xfrm>
            <a:off x="487363" y="260648"/>
            <a:ext cx="8169275" cy="954107"/>
          </a:xfrm>
          <a:prstGeom prst="rect">
            <a:avLst/>
          </a:prstGeom>
          <a:noFill/>
        </p:spPr>
        <p:txBody>
          <a:bodyPr wrap="square" rtlCol="0">
            <a:spAutoFit/>
          </a:bodyPr>
          <a:lstStyle/>
          <a:p>
            <a:pPr algn="ctr"/>
            <a:r>
              <a:rPr lang="en-GB" sz="2800" dirty="0"/>
              <a:t>A Rocha opened a nature reserve in Portugal in 1986 and now works in twenty countries</a:t>
            </a:r>
          </a:p>
        </p:txBody>
      </p:sp>
    </p:spTree>
    <p:extLst>
      <p:ext uri="{BB962C8B-B14F-4D97-AF65-F5344CB8AC3E}">
        <p14:creationId xmlns:p14="http://schemas.microsoft.com/office/powerpoint/2010/main" val="4152211821"/>
      </p:ext>
    </p:extLst>
  </p:cSld>
  <p:clrMapOvr>
    <a:masterClrMapping/>
  </p:clrMapOvr>
  <mc:AlternateContent xmlns:mc="http://schemas.openxmlformats.org/markup-compatibility/2006" xmlns:p14="http://schemas.microsoft.com/office/powerpoint/2010/main">
    <mc:Choice Requires="p14">
      <p:transition spd="slow" p14:dur="2000" advTm="12104"/>
    </mc:Choice>
    <mc:Fallback xmlns="">
      <p:transition spd="slow" advTm="1210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12942098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8626" y="635031"/>
            <a:ext cx="4798140" cy="5591278"/>
          </a:xfrm>
          <a:prstGeom prst="rect">
            <a:avLst/>
          </a:prstGeom>
        </p:spPr>
      </p:pic>
      <p:sp>
        <p:nvSpPr>
          <p:cNvPr id="3" name="Subtitle 2"/>
          <p:cNvSpPr>
            <a:spLocks noGrp="1"/>
          </p:cNvSpPr>
          <p:nvPr>
            <p:ph type="subTitle" idx="1"/>
          </p:nvPr>
        </p:nvSpPr>
        <p:spPr>
          <a:xfrm>
            <a:off x="248844" y="821635"/>
            <a:ext cx="4326187" cy="5188609"/>
          </a:xfrm>
        </p:spPr>
        <p:txBody>
          <a:bodyPr lIns="0" tIns="0" rIns="0" bIns="0" anchor="ctr" anchorCtr="0">
            <a:normAutofit/>
          </a:bodyPr>
          <a:lstStyle/>
          <a:p>
            <a:pPr lvl="0">
              <a:spcAft>
                <a:spcPts val="600"/>
              </a:spcAft>
            </a:pPr>
            <a:r>
              <a:rPr lang="en-US" sz="5400" b="1" dirty="0">
                <a:solidFill>
                  <a:schemeClr val="tx1"/>
                </a:solidFill>
              </a:rPr>
              <a:t>Our Values</a:t>
            </a:r>
          </a:p>
          <a:p>
            <a:pPr lvl="0"/>
            <a:r>
              <a:rPr lang="en-US" sz="4000" b="1" dirty="0">
                <a:solidFill>
                  <a:srgbClr val="00B0F0"/>
                </a:solidFill>
              </a:rPr>
              <a:t>Christian</a:t>
            </a:r>
          </a:p>
          <a:p>
            <a:pPr lvl="0"/>
            <a:r>
              <a:rPr lang="en-US" sz="4000" b="1" dirty="0">
                <a:solidFill>
                  <a:schemeClr val="accent3">
                    <a:lumMod val="75000"/>
                  </a:schemeClr>
                </a:solidFill>
              </a:rPr>
              <a:t>Conservation</a:t>
            </a:r>
          </a:p>
          <a:p>
            <a:pPr lvl="0"/>
            <a:r>
              <a:rPr lang="en-US" sz="4000" b="1" dirty="0">
                <a:solidFill>
                  <a:srgbClr val="00B0F0"/>
                </a:solidFill>
              </a:rPr>
              <a:t>Community</a:t>
            </a:r>
          </a:p>
          <a:p>
            <a:pPr lvl="0"/>
            <a:r>
              <a:rPr lang="en-US" sz="4000" b="1" dirty="0">
                <a:solidFill>
                  <a:schemeClr val="accent3">
                    <a:lumMod val="75000"/>
                  </a:schemeClr>
                </a:solidFill>
              </a:rPr>
              <a:t>Cross-cultural</a:t>
            </a:r>
          </a:p>
          <a:p>
            <a:pPr lvl="0"/>
            <a:r>
              <a:rPr lang="en-US" sz="4000" b="1" dirty="0">
                <a:solidFill>
                  <a:srgbClr val="00B0F0"/>
                </a:solidFill>
              </a:rPr>
              <a:t>Cooperation</a:t>
            </a:r>
          </a:p>
          <a:p>
            <a:pPr algn="l">
              <a:spcAft>
                <a:spcPts val="600"/>
              </a:spcAft>
            </a:pPr>
            <a:endParaRPr lang="en-US" sz="2400" dirty="0">
              <a:solidFill>
                <a:schemeClr val="tx1"/>
              </a:solidFill>
            </a:endParaRPr>
          </a:p>
        </p:txBody>
      </p:sp>
      <p:pic>
        <p:nvPicPr>
          <p:cNvPr id="7" name="Picture 6" descr="AROCHA UK LOGO_4C.ep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spTree>
    <p:custDataLst>
      <p:tags r:id="rId1"/>
    </p:custDataLst>
    <p:extLst>
      <p:ext uri="{BB962C8B-B14F-4D97-AF65-F5344CB8AC3E}">
        <p14:creationId xmlns:p14="http://schemas.microsoft.com/office/powerpoint/2010/main" val="2225810781"/>
      </p:ext>
    </p:extLst>
  </p:cSld>
  <p:clrMapOvr>
    <a:masterClrMapping/>
  </p:clrMapOvr>
  <mc:AlternateContent xmlns:mc="http://schemas.openxmlformats.org/markup-compatibility/2006" xmlns:p14="http://schemas.microsoft.com/office/powerpoint/2010/main">
    <mc:Choice Requires="p14">
      <p:transition spd="slow" p14:dur="2000" advTm="15253"/>
    </mc:Choice>
    <mc:Fallback xmlns="">
      <p:transition spd="slow" advTm="15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D9E5F1"/>
            </a:gs>
            <a:gs pos="73000">
              <a:srgbClr val="D0DEED"/>
            </a:gs>
            <a:gs pos="0">
              <a:schemeClr val="accent1">
                <a:lumMod val="5000"/>
                <a:lumOff val="95000"/>
              </a:schemeClr>
            </a:gs>
            <a:gs pos="85000">
              <a:schemeClr val="accent1">
                <a:lumMod val="45000"/>
                <a:lumOff val="55000"/>
              </a:schemeClr>
            </a:gs>
            <a:gs pos="91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55576" y="260648"/>
            <a:ext cx="5614392" cy="1442591"/>
          </a:xfrm>
        </p:spPr>
        <p:txBody>
          <a:bodyPr>
            <a:normAutofit/>
          </a:bodyPr>
          <a:lstStyle/>
          <a:p>
            <a:r>
              <a:rPr lang="en-GB" sz="8000" b="1" dirty="0"/>
              <a:t>A Rocha UK :</a:t>
            </a:r>
          </a:p>
        </p:txBody>
      </p:sp>
      <p:sp>
        <p:nvSpPr>
          <p:cNvPr id="8" name="Subtitle 7"/>
          <p:cNvSpPr>
            <a:spLocks noGrp="1"/>
          </p:cNvSpPr>
          <p:nvPr>
            <p:ph type="subTitle" idx="1"/>
          </p:nvPr>
        </p:nvSpPr>
        <p:spPr>
          <a:xfrm>
            <a:off x="395536" y="2333174"/>
            <a:ext cx="8208912" cy="4032448"/>
          </a:xfrm>
          <a:gradFill>
            <a:gsLst>
              <a:gs pos="100000">
                <a:srgbClr val="D9E5F1"/>
              </a:gs>
              <a:gs pos="82000">
                <a:srgbClr val="D0DEED"/>
              </a:gs>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p:spPr>
        <p:txBody>
          <a:bodyPr>
            <a:normAutofit/>
          </a:bodyPr>
          <a:lstStyle/>
          <a:p>
            <a:endParaRPr lang="en-GB" sz="3600" b="1" dirty="0">
              <a:solidFill>
                <a:srgbClr val="00B0F0"/>
              </a:solidFill>
            </a:endParaRPr>
          </a:p>
          <a:p>
            <a:endParaRPr lang="en-GB" sz="3600" b="1" dirty="0">
              <a:solidFill>
                <a:srgbClr val="00B0F0"/>
              </a:solidFill>
            </a:endParaRPr>
          </a:p>
          <a:p>
            <a:r>
              <a:rPr lang="en-GB" sz="4000" b="1" dirty="0">
                <a:solidFill>
                  <a:srgbClr val="00B0F0"/>
                </a:solidFill>
              </a:rPr>
              <a:t>Mobilising Christians and the Churches to care for the natural world </a:t>
            </a:r>
          </a:p>
          <a:p>
            <a:endParaRPr lang="en-GB" sz="1600" dirty="0">
              <a:solidFill>
                <a:srgbClr val="00B0F0"/>
              </a:solidFill>
            </a:endParaRPr>
          </a:p>
          <a:p>
            <a:r>
              <a:rPr lang="en-GB" b="1" dirty="0">
                <a:solidFill>
                  <a:srgbClr val="00B0F0"/>
                </a:solidFill>
              </a:rPr>
              <a:t>(For God, nature and everyone)</a:t>
            </a:r>
            <a:endParaRPr lang="en-GB" dirty="0">
              <a:solidFill>
                <a:srgbClr val="00B0F0"/>
              </a:solidFill>
            </a:endParaRPr>
          </a:p>
          <a:p>
            <a:pPr algn="l"/>
            <a:endParaRPr lang="en-GB" sz="2100" b="1" dirty="0">
              <a:solidFill>
                <a:srgbClr val="00B0F0"/>
              </a:solidFill>
            </a:endParaRPr>
          </a:p>
        </p:txBody>
      </p:sp>
      <p:pic>
        <p:nvPicPr>
          <p:cNvPr id="5"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988840"/>
            <a:ext cx="2160240" cy="1197843"/>
          </a:xfrm>
          <a:prstGeom prst="rect">
            <a:avLst/>
          </a:prstGeom>
          <a:noFill/>
          <a:ln>
            <a:noFill/>
          </a:ln>
        </p:spPr>
      </p:pic>
    </p:spTree>
    <p:extLst>
      <p:ext uri="{BB962C8B-B14F-4D97-AF65-F5344CB8AC3E}">
        <p14:creationId xmlns:p14="http://schemas.microsoft.com/office/powerpoint/2010/main" val="3097901465"/>
      </p:ext>
    </p:extLst>
  </p:cSld>
  <p:clrMapOvr>
    <a:masterClrMapping/>
  </p:clrMapOvr>
  <mc:AlternateContent xmlns:mc="http://schemas.openxmlformats.org/markup-compatibility/2006" xmlns:p14="http://schemas.microsoft.com/office/powerpoint/2010/main">
    <mc:Choice Requires="p14">
      <p:transition spd="slow" p14:dur="2000" advTm="7188"/>
    </mc:Choice>
    <mc:Fallback xmlns="">
      <p:transition spd="slow" advTm="718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3" y="476672"/>
            <a:ext cx="1770880" cy="940966"/>
          </a:xfrm>
          <a:prstGeom prst="rect">
            <a:avLst/>
          </a:prstGeom>
          <a:noFill/>
          <a:ln>
            <a:noFill/>
          </a:ln>
        </p:spPr>
      </p:pic>
      <p:sp>
        <p:nvSpPr>
          <p:cNvPr id="13" name="Title 12"/>
          <p:cNvSpPr>
            <a:spLocks noGrp="1"/>
          </p:cNvSpPr>
          <p:nvPr>
            <p:ph type="title"/>
          </p:nvPr>
        </p:nvSpPr>
        <p:spPr/>
        <p:txBody>
          <a:bodyPr/>
          <a:lstStyle/>
          <a:p>
            <a:pPr algn="l"/>
            <a:r>
              <a:rPr lang="en-GB" dirty="0"/>
              <a:t>The big picture</a:t>
            </a:r>
          </a:p>
        </p:txBody>
      </p:sp>
      <p:pic>
        <p:nvPicPr>
          <p:cNvPr id="2052"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51520" y="1843881"/>
            <a:ext cx="39604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4788024" y="1600200"/>
            <a:ext cx="4032448" cy="4525963"/>
          </a:xfrm>
        </p:spPr>
        <p:txBody>
          <a:bodyPr>
            <a:normAutofit/>
          </a:bodyPr>
          <a:lstStyle/>
          <a:p>
            <a:r>
              <a:rPr lang="en-GB" dirty="0"/>
              <a:t>The planet’s in danger</a:t>
            </a:r>
          </a:p>
          <a:p>
            <a:endParaRPr lang="en-GB" dirty="0"/>
          </a:p>
          <a:p>
            <a:endParaRPr lang="en-GB" dirty="0"/>
          </a:p>
        </p:txBody>
      </p:sp>
    </p:spTree>
    <p:extLst>
      <p:ext uri="{BB962C8B-B14F-4D97-AF65-F5344CB8AC3E}">
        <p14:creationId xmlns:p14="http://schemas.microsoft.com/office/powerpoint/2010/main" val="1154211921"/>
      </p:ext>
    </p:extLst>
  </p:cSld>
  <p:clrMapOvr>
    <a:masterClrMapping/>
  </p:clrMapOvr>
  <mc:AlternateContent xmlns:mc="http://schemas.openxmlformats.org/markup-compatibility/2006" xmlns:p14="http://schemas.microsoft.com/office/powerpoint/2010/main">
    <mc:Choice Requires="p14">
      <p:transition spd="slow" p14:dur="2000" advTm="4488"/>
    </mc:Choice>
    <mc:Fallback xmlns="">
      <p:transition spd="slow" advTm="448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12662-F680-4D19-85B3-B33316658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0"/>
            <a:ext cx="9258130" cy="6943598"/>
          </a:xfrm>
          <a:prstGeom prst="rect">
            <a:avLst/>
          </a:prstGeom>
        </p:spPr>
      </p:pic>
      <p:pic>
        <p:nvPicPr>
          <p:cNvPr id="6" name="Picture 5">
            <a:extLst>
              <a:ext uri="{FF2B5EF4-FFF2-40B4-BE49-F238E27FC236}">
                <a16:creationId xmlns:a16="http://schemas.microsoft.com/office/drawing/2014/main" id="{CB5A2CB9-8B22-4E67-9BC8-3D0FBA204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171400"/>
            <a:ext cx="9372462" cy="7031597"/>
          </a:xfrm>
          <a:prstGeom prst="rect">
            <a:avLst/>
          </a:prstGeom>
        </p:spPr>
      </p:pic>
      <p:pic>
        <p:nvPicPr>
          <p:cNvPr id="7" name="Picture 6">
            <a:extLst>
              <a:ext uri="{FF2B5EF4-FFF2-40B4-BE49-F238E27FC236}">
                <a16:creationId xmlns:a16="http://schemas.microsoft.com/office/drawing/2014/main" id="{9F08C9CB-7819-46F8-A961-FB391C59E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71400"/>
            <a:ext cx="10688919" cy="7135848"/>
          </a:xfrm>
          <a:prstGeom prst="rect">
            <a:avLst/>
          </a:prstGeom>
        </p:spPr>
      </p:pic>
    </p:spTree>
    <p:extLst>
      <p:ext uri="{BB962C8B-B14F-4D97-AF65-F5344CB8AC3E}">
        <p14:creationId xmlns:p14="http://schemas.microsoft.com/office/powerpoint/2010/main" val="31417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3" y="476672"/>
            <a:ext cx="1770880" cy="940966"/>
          </a:xfrm>
          <a:prstGeom prst="rect">
            <a:avLst/>
          </a:prstGeom>
          <a:noFill/>
          <a:ln>
            <a:noFill/>
          </a:ln>
        </p:spPr>
      </p:pic>
      <p:sp>
        <p:nvSpPr>
          <p:cNvPr id="13" name="Title 12"/>
          <p:cNvSpPr>
            <a:spLocks noGrp="1"/>
          </p:cNvSpPr>
          <p:nvPr>
            <p:ph type="title"/>
          </p:nvPr>
        </p:nvSpPr>
        <p:spPr/>
        <p:txBody>
          <a:bodyPr/>
          <a:lstStyle/>
          <a:p>
            <a:pPr algn="l"/>
            <a:r>
              <a:rPr lang="en-GB" dirty="0"/>
              <a:t>The big picture</a:t>
            </a:r>
          </a:p>
        </p:txBody>
      </p:sp>
      <p:pic>
        <p:nvPicPr>
          <p:cNvPr id="2052"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51520" y="1843881"/>
            <a:ext cx="39604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4788024" y="1600200"/>
            <a:ext cx="4032448" cy="4525963"/>
          </a:xfrm>
        </p:spPr>
        <p:txBody>
          <a:bodyPr>
            <a:normAutofit/>
          </a:bodyPr>
          <a:lstStyle/>
          <a:p>
            <a:r>
              <a:rPr lang="en-GB" dirty="0"/>
              <a:t>The planet’s in danger</a:t>
            </a:r>
          </a:p>
          <a:p>
            <a:r>
              <a:rPr lang="en-GB" dirty="0"/>
              <a:t>There are things we can do about it</a:t>
            </a:r>
          </a:p>
          <a:p>
            <a:endParaRPr lang="en-GB" dirty="0"/>
          </a:p>
          <a:p>
            <a:endParaRPr lang="en-GB" dirty="0"/>
          </a:p>
        </p:txBody>
      </p:sp>
    </p:spTree>
    <p:extLst>
      <p:ext uri="{BB962C8B-B14F-4D97-AF65-F5344CB8AC3E}">
        <p14:creationId xmlns:p14="http://schemas.microsoft.com/office/powerpoint/2010/main" val="2558997386"/>
      </p:ext>
    </p:extLst>
  </p:cSld>
  <p:clrMapOvr>
    <a:masterClrMapping/>
  </p:clrMapOvr>
  <mc:AlternateContent xmlns:mc="http://schemas.openxmlformats.org/markup-compatibility/2006" xmlns:p14="http://schemas.microsoft.com/office/powerpoint/2010/main">
    <mc:Choice Requires="p14">
      <p:transition spd="med" p14:dur="700" advTm="2186">
        <p:fade/>
      </p:transition>
    </mc:Choice>
    <mc:Fallback xmlns="">
      <p:transition spd="med" advTm="2186">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3" y="476672"/>
            <a:ext cx="1770880" cy="940966"/>
          </a:xfrm>
          <a:prstGeom prst="rect">
            <a:avLst/>
          </a:prstGeom>
          <a:noFill/>
          <a:ln>
            <a:noFill/>
          </a:ln>
        </p:spPr>
      </p:pic>
      <p:sp>
        <p:nvSpPr>
          <p:cNvPr id="13" name="Title 12"/>
          <p:cNvSpPr>
            <a:spLocks noGrp="1"/>
          </p:cNvSpPr>
          <p:nvPr>
            <p:ph type="title"/>
          </p:nvPr>
        </p:nvSpPr>
        <p:spPr/>
        <p:txBody>
          <a:bodyPr/>
          <a:lstStyle/>
          <a:p>
            <a:pPr algn="l"/>
            <a:r>
              <a:rPr lang="en-GB" dirty="0"/>
              <a:t>The big picture</a:t>
            </a:r>
          </a:p>
        </p:txBody>
      </p:sp>
      <p:pic>
        <p:nvPicPr>
          <p:cNvPr id="2052"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51520" y="1843881"/>
            <a:ext cx="39604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4788024" y="1600200"/>
            <a:ext cx="4032448" cy="4525963"/>
          </a:xfrm>
        </p:spPr>
        <p:txBody>
          <a:bodyPr>
            <a:normAutofit/>
          </a:bodyPr>
          <a:lstStyle/>
          <a:p>
            <a:r>
              <a:rPr lang="en-GB" dirty="0"/>
              <a:t>The planet’s in danger</a:t>
            </a:r>
          </a:p>
          <a:p>
            <a:r>
              <a:rPr lang="en-GB" dirty="0"/>
              <a:t>There are things we can do about it</a:t>
            </a:r>
          </a:p>
          <a:p>
            <a:r>
              <a:rPr lang="en-GB" dirty="0"/>
              <a:t>We need to get working</a:t>
            </a:r>
          </a:p>
          <a:p>
            <a:endParaRPr lang="en-GB" dirty="0"/>
          </a:p>
          <a:p>
            <a:endParaRPr lang="en-GB" dirty="0"/>
          </a:p>
        </p:txBody>
      </p:sp>
    </p:spTree>
    <p:extLst>
      <p:ext uri="{BB962C8B-B14F-4D97-AF65-F5344CB8AC3E}">
        <p14:creationId xmlns:p14="http://schemas.microsoft.com/office/powerpoint/2010/main" val="1633819701"/>
      </p:ext>
    </p:extLst>
  </p:cSld>
  <p:clrMapOvr>
    <a:masterClrMapping/>
  </p:clrMapOvr>
  <mc:AlternateContent xmlns:mc="http://schemas.openxmlformats.org/markup-compatibility/2006" xmlns:p14="http://schemas.microsoft.com/office/powerpoint/2010/main">
    <mc:Choice Requires="p14">
      <p:transition spd="med" p14:dur="700" advTm="1949">
        <p:fade/>
      </p:transition>
    </mc:Choice>
    <mc:Fallback xmlns="">
      <p:transition spd="med" advTm="1949">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3" y="476672"/>
            <a:ext cx="1770880" cy="940966"/>
          </a:xfrm>
          <a:prstGeom prst="rect">
            <a:avLst/>
          </a:prstGeom>
          <a:noFill/>
          <a:ln>
            <a:noFill/>
          </a:ln>
        </p:spPr>
      </p:pic>
      <p:sp>
        <p:nvSpPr>
          <p:cNvPr id="13" name="Title 12"/>
          <p:cNvSpPr>
            <a:spLocks noGrp="1"/>
          </p:cNvSpPr>
          <p:nvPr>
            <p:ph type="title"/>
          </p:nvPr>
        </p:nvSpPr>
        <p:spPr/>
        <p:txBody>
          <a:bodyPr/>
          <a:lstStyle/>
          <a:p>
            <a:pPr algn="l"/>
            <a:r>
              <a:rPr lang="en-GB" dirty="0"/>
              <a:t>The big picture</a:t>
            </a:r>
          </a:p>
        </p:txBody>
      </p:sp>
      <p:pic>
        <p:nvPicPr>
          <p:cNvPr id="2052"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51520" y="1843881"/>
            <a:ext cx="39604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4788024" y="1600200"/>
            <a:ext cx="4032448" cy="4525963"/>
          </a:xfrm>
        </p:spPr>
        <p:txBody>
          <a:bodyPr>
            <a:normAutofit/>
          </a:bodyPr>
          <a:lstStyle/>
          <a:p>
            <a:r>
              <a:rPr lang="en-GB" dirty="0"/>
              <a:t>The planet’s in danger</a:t>
            </a:r>
          </a:p>
          <a:p>
            <a:r>
              <a:rPr lang="en-GB" dirty="0"/>
              <a:t>There are things we can do about it</a:t>
            </a:r>
          </a:p>
          <a:p>
            <a:r>
              <a:rPr lang="en-GB" dirty="0"/>
              <a:t>We need to get working</a:t>
            </a:r>
          </a:p>
          <a:p>
            <a:r>
              <a:rPr lang="en-GB" dirty="0"/>
              <a:t>We need to get others inspired to act</a:t>
            </a:r>
          </a:p>
          <a:p>
            <a:endParaRPr lang="en-GB" dirty="0"/>
          </a:p>
          <a:p>
            <a:endParaRPr lang="en-GB" dirty="0"/>
          </a:p>
        </p:txBody>
      </p:sp>
    </p:spTree>
    <p:extLst>
      <p:ext uri="{BB962C8B-B14F-4D97-AF65-F5344CB8AC3E}">
        <p14:creationId xmlns:p14="http://schemas.microsoft.com/office/powerpoint/2010/main" val="2622964516"/>
      </p:ext>
    </p:extLst>
  </p:cSld>
  <p:clrMapOvr>
    <a:masterClrMapping/>
  </p:clrMapOvr>
  <mc:AlternateContent xmlns:mc="http://schemas.openxmlformats.org/markup-compatibility/2006" xmlns:p14="http://schemas.microsoft.com/office/powerpoint/2010/main">
    <mc:Choice Requires="p14">
      <p:transition spd="med" p14:dur="700" advTm="1994">
        <p:fade/>
      </p:transition>
    </mc:Choice>
    <mc:Fallback xmlns="">
      <p:transition spd="med" advTm="1994">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0233" y="476672"/>
            <a:ext cx="1770880" cy="940966"/>
          </a:xfrm>
          <a:prstGeom prst="rect">
            <a:avLst/>
          </a:prstGeom>
          <a:noFill/>
          <a:ln>
            <a:noFill/>
          </a:ln>
        </p:spPr>
      </p:pic>
      <p:sp>
        <p:nvSpPr>
          <p:cNvPr id="13" name="Title 12"/>
          <p:cNvSpPr>
            <a:spLocks noGrp="1"/>
          </p:cNvSpPr>
          <p:nvPr>
            <p:ph type="title"/>
          </p:nvPr>
        </p:nvSpPr>
        <p:spPr/>
        <p:txBody>
          <a:bodyPr/>
          <a:lstStyle/>
          <a:p>
            <a:pPr algn="l"/>
            <a:r>
              <a:rPr lang="en-GB" dirty="0"/>
              <a:t>The big picture</a:t>
            </a:r>
          </a:p>
        </p:txBody>
      </p:sp>
      <p:pic>
        <p:nvPicPr>
          <p:cNvPr id="2052" name="Picture 4"/>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tretch>
            <a:fillRect/>
          </a:stretch>
        </p:blipFill>
        <p:spPr bwMode="auto">
          <a:xfrm>
            <a:off x="251520" y="1843881"/>
            <a:ext cx="396044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4788024" y="1600200"/>
            <a:ext cx="4032448" cy="4525963"/>
          </a:xfrm>
        </p:spPr>
        <p:txBody>
          <a:bodyPr>
            <a:normAutofit/>
          </a:bodyPr>
          <a:lstStyle/>
          <a:p>
            <a:r>
              <a:rPr lang="en-GB" dirty="0"/>
              <a:t>The planet’s in danger</a:t>
            </a:r>
          </a:p>
          <a:p>
            <a:r>
              <a:rPr lang="en-GB" dirty="0"/>
              <a:t>There are things we can do about it</a:t>
            </a:r>
          </a:p>
          <a:p>
            <a:r>
              <a:rPr lang="en-GB" dirty="0"/>
              <a:t>We need to get working</a:t>
            </a:r>
          </a:p>
          <a:p>
            <a:r>
              <a:rPr lang="en-GB" dirty="0"/>
              <a:t>We need to get others inspired to act</a:t>
            </a:r>
          </a:p>
          <a:p>
            <a:r>
              <a:rPr lang="en-GB" dirty="0"/>
              <a:t>We may need serious changes in lifestyle</a:t>
            </a:r>
          </a:p>
          <a:p>
            <a:endParaRPr lang="en-GB" dirty="0"/>
          </a:p>
          <a:p>
            <a:endParaRPr lang="en-GB" dirty="0"/>
          </a:p>
        </p:txBody>
      </p:sp>
    </p:spTree>
    <p:extLst>
      <p:ext uri="{BB962C8B-B14F-4D97-AF65-F5344CB8AC3E}">
        <p14:creationId xmlns:p14="http://schemas.microsoft.com/office/powerpoint/2010/main" val="3685414697"/>
      </p:ext>
    </p:extLst>
  </p:cSld>
  <p:clrMapOvr>
    <a:masterClrMapping/>
  </p:clrMapOvr>
  <mc:AlternateContent xmlns:mc="http://schemas.openxmlformats.org/markup-compatibility/2006" xmlns:p14="http://schemas.microsoft.com/office/powerpoint/2010/main">
    <mc:Choice Requires="p14">
      <p:transition spd="med" p14:dur="700" advTm="4798">
        <p:fade/>
      </p:transition>
    </mc:Choice>
    <mc:Fallback xmlns="">
      <p:transition spd="med" advTm="479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1640" y="575097"/>
            <a:ext cx="8229600" cy="1143000"/>
          </a:xfrm>
        </p:spPr>
        <p:txBody>
          <a:bodyPr>
            <a:normAutofit/>
          </a:bodyPr>
          <a:lstStyle/>
          <a:p>
            <a:pPr algn="l"/>
            <a:r>
              <a:rPr lang="en-GB" sz="4800" dirty="0"/>
              <a:t>What can Christians do?</a:t>
            </a:r>
          </a:p>
        </p:txBody>
      </p:sp>
      <p:sp>
        <p:nvSpPr>
          <p:cNvPr id="3" name="Content Placeholder 2"/>
          <p:cNvSpPr>
            <a:spLocks noGrp="1"/>
          </p:cNvSpPr>
          <p:nvPr>
            <p:ph sz="half" idx="2"/>
          </p:nvPr>
        </p:nvSpPr>
        <p:spPr>
          <a:xfrm>
            <a:off x="5148064" y="1628800"/>
            <a:ext cx="3754760" cy="4525963"/>
          </a:xfrm>
        </p:spPr>
        <p:txBody>
          <a:bodyPr>
            <a:normAutofit/>
          </a:bodyPr>
          <a:lstStyle/>
          <a:p>
            <a:r>
              <a:rPr lang="en-GB" dirty="0"/>
              <a:t>Mobilise Churches and Christians to </a:t>
            </a:r>
            <a:r>
              <a:rPr lang="en-GB" b="1" i="1" dirty="0"/>
              <a:t>act</a:t>
            </a:r>
            <a:r>
              <a:rPr lang="en-GB" i="1" dirty="0"/>
              <a:t> </a:t>
            </a:r>
          </a:p>
          <a:p>
            <a:endParaRPr lang="en-GB" dirty="0"/>
          </a:p>
        </p:txBody>
      </p:sp>
      <p:pic>
        <p:nvPicPr>
          <p:cNvPr id="5"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4680520" cy="2664296"/>
          </a:xfrm>
          <a:prstGeom prst="rect">
            <a:avLst/>
          </a:prstGeom>
          <a:noFill/>
          <a:ln>
            <a:noFill/>
          </a:ln>
        </p:spPr>
      </p:pic>
    </p:spTree>
    <p:extLst>
      <p:ext uri="{BB962C8B-B14F-4D97-AF65-F5344CB8AC3E}">
        <p14:creationId xmlns:p14="http://schemas.microsoft.com/office/powerpoint/2010/main" val="845267323"/>
      </p:ext>
    </p:extLst>
  </p:cSld>
  <p:clrMapOvr>
    <a:masterClrMapping/>
  </p:clrMapOvr>
  <mc:AlternateContent xmlns:mc="http://schemas.openxmlformats.org/markup-compatibility/2006" xmlns:p14="http://schemas.microsoft.com/office/powerpoint/2010/main">
    <mc:Choice Requires="p14">
      <p:transition spd="slow" p14:dur="2000" advTm="3886"/>
    </mc:Choice>
    <mc:Fallback xmlns="">
      <p:transition spd="slow" advTm="388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1640" y="575097"/>
            <a:ext cx="8229600" cy="1143000"/>
          </a:xfrm>
        </p:spPr>
        <p:txBody>
          <a:bodyPr>
            <a:normAutofit/>
          </a:bodyPr>
          <a:lstStyle/>
          <a:p>
            <a:pPr algn="l"/>
            <a:r>
              <a:rPr lang="en-GB" sz="4800" dirty="0"/>
              <a:t>What can Christians do?</a:t>
            </a:r>
          </a:p>
        </p:txBody>
      </p:sp>
      <p:sp>
        <p:nvSpPr>
          <p:cNvPr id="3" name="Content Placeholder 2"/>
          <p:cNvSpPr>
            <a:spLocks noGrp="1"/>
          </p:cNvSpPr>
          <p:nvPr>
            <p:ph sz="half" idx="2"/>
          </p:nvPr>
        </p:nvSpPr>
        <p:spPr>
          <a:xfrm>
            <a:off x="5148064" y="1628800"/>
            <a:ext cx="3754760" cy="4525963"/>
          </a:xfrm>
        </p:spPr>
        <p:txBody>
          <a:bodyPr>
            <a:normAutofit/>
          </a:bodyPr>
          <a:lstStyle/>
          <a:p>
            <a:r>
              <a:rPr lang="en-GB" dirty="0"/>
              <a:t>Mobilise Churches and Christians to </a:t>
            </a:r>
            <a:r>
              <a:rPr lang="en-GB" b="1" i="1" dirty="0"/>
              <a:t>act</a:t>
            </a:r>
            <a:r>
              <a:rPr lang="en-GB" i="1" dirty="0"/>
              <a:t> </a:t>
            </a:r>
          </a:p>
          <a:p>
            <a:r>
              <a:rPr lang="en-GB" dirty="0"/>
              <a:t>Where they can make the </a:t>
            </a:r>
            <a:r>
              <a:rPr lang="en-GB" b="1" i="1" dirty="0"/>
              <a:t>biggest</a:t>
            </a:r>
            <a:r>
              <a:rPr lang="en-GB" i="1" dirty="0"/>
              <a:t> </a:t>
            </a:r>
            <a:r>
              <a:rPr lang="en-GB" dirty="0"/>
              <a:t>difference</a:t>
            </a:r>
          </a:p>
          <a:p>
            <a:endParaRPr lang="en-GB" dirty="0"/>
          </a:p>
        </p:txBody>
      </p:sp>
      <p:pic>
        <p:nvPicPr>
          <p:cNvPr id="5"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4680520" cy="2664296"/>
          </a:xfrm>
          <a:prstGeom prst="rect">
            <a:avLst/>
          </a:prstGeom>
          <a:noFill/>
          <a:ln>
            <a:noFill/>
          </a:ln>
        </p:spPr>
      </p:pic>
    </p:spTree>
    <p:extLst>
      <p:ext uri="{BB962C8B-B14F-4D97-AF65-F5344CB8AC3E}">
        <p14:creationId xmlns:p14="http://schemas.microsoft.com/office/powerpoint/2010/main" val="2190651433"/>
      </p:ext>
    </p:extLst>
  </p:cSld>
  <p:clrMapOvr>
    <a:masterClrMapping/>
  </p:clrMapOvr>
  <mc:AlternateContent xmlns:mc="http://schemas.openxmlformats.org/markup-compatibility/2006" xmlns:p14="http://schemas.microsoft.com/office/powerpoint/2010/main">
    <mc:Choice Requires="p14">
      <p:transition spd="med" p14:dur="700" advTm="2819">
        <p:fade/>
      </p:transition>
    </mc:Choice>
    <mc:Fallback xmlns="">
      <p:transition spd="med" advTm="2819">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1640" y="575097"/>
            <a:ext cx="8229600" cy="1143000"/>
          </a:xfrm>
        </p:spPr>
        <p:txBody>
          <a:bodyPr>
            <a:normAutofit/>
          </a:bodyPr>
          <a:lstStyle/>
          <a:p>
            <a:pPr algn="l"/>
            <a:r>
              <a:rPr lang="en-GB" sz="4800" dirty="0"/>
              <a:t>What can Christians do?</a:t>
            </a:r>
          </a:p>
        </p:txBody>
      </p:sp>
      <p:sp>
        <p:nvSpPr>
          <p:cNvPr id="3" name="Content Placeholder 2"/>
          <p:cNvSpPr>
            <a:spLocks noGrp="1"/>
          </p:cNvSpPr>
          <p:nvPr>
            <p:ph sz="half" idx="2"/>
          </p:nvPr>
        </p:nvSpPr>
        <p:spPr>
          <a:xfrm>
            <a:off x="5148064" y="1628800"/>
            <a:ext cx="3754760" cy="4525963"/>
          </a:xfrm>
        </p:spPr>
        <p:txBody>
          <a:bodyPr>
            <a:normAutofit/>
          </a:bodyPr>
          <a:lstStyle/>
          <a:p>
            <a:r>
              <a:rPr lang="en-GB" dirty="0"/>
              <a:t>Mobilise Churches and Christians to </a:t>
            </a:r>
            <a:r>
              <a:rPr lang="en-GB" b="1" i="1" dirty="0"/>
              <a:t>act</a:t>
            </a:r>
            <a:r>
              <a:rPr lang="en-GB" i="1" dirty="0"/>
              <a:t> </a:t>
            </a:r>
          </a:p>
          <a:p>
            <a:r>
              <a:rPr lang="en-GB" dirty="0"/>
              <a:t>Where they can make the </a:t>
            </a:r>
            <a:r>
              <a:rPr lang="en-GB" b="1" i="1" dirty="0"/>
              <a:t>biggest</a:t>
            </a:r>
            <a:r>
              <a:rPr lang="en-GB" i="1" dirty="0"/>
              <a:t> </a:t>
            </a:r>
            <a:r>
              <a:rPr lang="en-GB" dirty="0"/>
              <a:t>difference</a:t>
            </a:r>
          </a:p>
          <a:p>
            <a:r>
              <a:rPr lang="en-GB" dirty="0"/>
              <a:t>To multiply our </a:t>
            </a:r>
            <a:r>
              <a:rPr lang="en-GB" b="1" i="1" dirty="0"/>
              <a:t>collective</a:t>
            </a:r>
            <a:r>
              <a:rPr lang="en-GB" i="1" dirty="0"/>
              <a:t> </a:t>
            </a:r>
            <a:r>
              <a:rPr lang="en-GB" dirty="0"/>
              <a:t>impact</a:t>
            </a:r>
          </a:p>
          <a:p>
            <a:endParaRPr lang="en-GB" dirty="0"/>
          </a:p>
        </p:txBody>
      </p:sp>
      <p:pic>
        <p:nvPicPr>
          <p:cNvPr id="5"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4680520" cy="2664296"/>
          </a:xfrm>
          <a:prstGeom prst="rect">
            <a:avLst/>
          </a:prstGeom>
          <a:noFill/>
          <a:ln>
            <a:noFill/>
          </a:ln>
        </p:spPr>
      </p:pic>
    </p:spTree>
    <p:extLst>
      <p:ext uri="{BB962C8B-B14F-4D97-AF65-F5344CB8AC3E}">
        <p14:creationId xmlns:p14="http://schemas.microsoft.com/office/powerpoint/2010/main" val="3232447702"/>
      </p:ext>
    </p:extLst>
  </p:cSld>
  <p:clrMapOvr>
    <a:masterClrMapping/>
  </p:clrMapOvr>
  <mc:AlternateContent xmlns:mc="http://schemas.openxmlformats.org/markup-compatibility/2006" xmlns:p14="http://schemas.microsoft.com/office/powerpoint/2010/main">
    <mc:Choice Requires="p14">
      <p:transition spd="med" p14:dur="700" advTm="2972">
        <p:fade/>
      </p:transition>
    </mc:Choice>
    <mc:Fallback xmlns="">
      <p:transition spd="med" advTm="2972">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331640" y="575097"/>
            <a:ext cx="8229600" cy="1143000"/>
          </a:xfrm>
        </p:spPr>
        <p:txBody>
          <a:bodyPr>
            <a:normAutofit/>
          </a:bodyPr>
          <a:lstStyle/>
          <a:p>
            <a:pPr algn="l"/>
            <a:r>
              <a:rPr lang="en-GB" sz="4800" dirty="0"/>
              <a:t>What can Christians do?</a:t>
            </a:r>
          </a:p>
        </p:txBody>
      </p:sp>
      <p:sp>
        <p:nvSpPr>
          <p:cNvPr id="3" name="Content Placeholder 2"/>
          <p:cNvSpPr>
            <a:spLocks noGrp="1"/>
          </p:cNvSpPr>
          <p:nvPr>
            <p:ph sz="half" idx="2"/>
          </p:nvPr>
        </p:nvSpPr>
        <p:spPr>
          <a:xfrm>
            <a:off x="5148064" y="1628800"/>
            <a:ext cx="3754760" cy="4525963"/>
          </a:xfrm>
        </p:spPr>
        <p:txBody>
          <a:bodyPr>
            <a:normAutofit/>
          </a:bodyPr>
          <a:lstStyle/>
          <a:p>
            <a:r>
              <a:rPr lang="en-GB" dirty="0"/>
              <a:t>Mobilise Churches and Christians to </a:t>
            </a:r>
            <a:r>
              <a:rPr lang="en-GB" b="1" i="1" dirty="0"/>
              <a:t>act</a:t>
            </a:r>
            <a:r>
              <a:rPr lang="en-GB" i="1" dirty="0"/>
              <a:t> </a:t>
            </a:r>
          </a:p>
          <a:p>
            <a:r>
              <a:rPr lang="en-GB" dirty="0"/>
              <a:t>Where they can make the </a:t>
            </a:r>
            <a:r>
              <a:rPr lang="en-GB" b="1" i="1" dirty="0"/>
              <a:t>biggest</a:t>
            </a:r>
            <a:r>
              <a:rPr lang="en-GB" i="1" dirty="0"/>
              <a:t> </a:t>
            </a:r>
            <a:r>
              <a:rPr lang="en-GB" dirty="0"/>
              <a:t>difference</a:t>
            </a:r>
          </a:p>
          <a:p>
            <a:r>
              <a:rPr lang="en-GB" dirty="0"/>
              <a:t>To multiply our </a:t>
            </a:r>
            <a:r>
              <a:rPr lang="en-GB" b="1" i="1" dirty="0"/>
              <a:t>collective</a:t>
            </a:r>
            <a:r>
              <a:rPr lang="en-GB" i="1" dirty="0"/>
              <a:t> </a:t>
            </a:r>
            <a:r>
              <a:rPr lang="en-GB" dirty="0"/>
              <a:t>impact</a:t>
            </a:r>
          </a:p>
          <a:p>
            <a:r>
              <a:rPr lang="en-GB" dirty="0"/>
              <a:t>For </a:t>
            </a:r>
            <a:r>
              <a:rPr lang="en-GB" b="1" i="1" dirty="0"/>
              <a:t>nature</a:t>
            </a:r>
            <a:r>
              <a:rPr lang="en-GB" i="1" dirty="0"/>
              <a:t> </a:t>
            </a:r>
            <a:r>
              <a:rPr lang="en-GB" dirty="0"/>
              <a:t>in UK and beyond</a:t>
            </a:r>
          </a:p>
          <a:p>
            <a:endParaRPr lang="en-GB" dirty="0"/>
          </a:p>
        </p:txBody>
      </p:sp>
      <p:pic>
        <p:nvPicPr>
          <p:cNvPr id="5"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76872"/>
            <a:ext cx="4680520" cy="2664296"/>
          </a:xfrm>
          <a:prstGeom prst="rect">
            <a:avLst/>
          </a:prstGeom>
          <a:noFill/>
          <a:ln>
            <a:noFill/>
          </a:ln>
        </p:spPr>
      </p:pic>
    </p:spTree>
    <p:extLst>
      <p:ext uri="{BB962C8B-B14F-4D97-AF65-F5344CB8AC3E}">
        <p14:creationId xmlns:p14="http://schemas.microsoft.com/office/powerpoint/2010/main" val="953851680"/>
      </p:ext>
    </p:extLst>
  </p:cSld>
  <p:clrMapOvr>
    <a:masterClrMapping/>
  </p:clrMapOvr>
  <mc:AlternateContent xmlns:mc="http://schemas.openxmlformats.org/markup-compatibility/2006" xmlns:p14="http://schemas.microsoft.com/office/powerpoint/2010/main">
    <mc:Choice Requires="p14">
      <p:transition spd="med" p14:dur="700" advTm="2626">
        <p:fade/>
      </p:transition>
    </mc:Choice>
    <mc:Fallback xmlns="">
      <p:transition spd="med" advTm="2626">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63072" cy="1143000"/>
          </a:xfrm>
        </p:spPr>
        <p:txBody>
          <a:bodyPr>
            <a:normAutofit/>
          </a:bodyPr>
          <a:lstStyle/>
          <a:p>
            <a:r>
              <a:rPr lang="en-GB" b="1" dirty="0"/>
              <a:t>A Rocha action</a:t>
            </a:r>
          </a:p>
        </p:txBody>
      </p:sp>
      <p:sp>
        <p:nvSpPr>
          <p:cNvPr id="3" name="Content Placeholder 2"/>
          <p:cNvSpPr>
            <a:spLocks noGrp="1"/>
          </p:cNvSpPr>
          <p:nvPr>
            <p:ph idx="1"/>
          </p:nvPr>
        </p:nvSpPr>
        <p:spPr>
          <a:xfrm>
            <a:off x="488837" y="1700808"/>
            <a:ext cx="8064896" cy="4968552"/>
          </a:xfrm>
        </p:spPr>
        <p:txBody>
          <a:bodyPr>
            <a:normAutofit/>
          </a:bodyPr>
          <a:lstStyle/>
          <a:p>
            <a:r>
              <a:rPr lang="en-GB" b="1" dirty="0">
                <a:solidFill>
                  <a:srgbClr val="00B0F0"/>
                </a:solidFill>
              </a:rPr>
              <a:t>A Rocha reserves </a:t>
            </a:r>
            <a:r>
              <a:rPr lang="en-GB" dirty="0">
                <a:solidFill>
                  <a:srgbClr val="00B0F0"/>
                </a:solidFill>
              </a:rPr>
              <a:t>- for integrity and demonstration of community conservation and local impact</a:t>
            </a:r>
          </a:p>
          <a:p>
            <a:endParaRPr lang="en-GB" sz="1200" dirty="0">
              <a:solidFill>
                <a:srgbClr val="00B0F0"/>
              </a:solidFill>
            </a:endParaRPr>
          </a:p>
          <a:p>
            <a:r>
              <a:rPr lang="en-GB" b="1" dirty="0">
                <a:solidFill>
                  <a:srgbClr val="00B0F0"/>
                </a:solidFill>
              </a:rPr>
              <a:t>Churches</a:t>
            </a:r>
            <a:r>
              <a:rPr lang="en-GB" dirty="0">
                <a:solidFill>
                  <a:srgbClr val="00B0F0"/>
                </a:solidFill>
              </a:rPr>
              <a:t> – </a:t>
            </a:r>
            <a:r>
              <a:rPr lang="en-GB" i="1" dirty="0">
                <a:solidFill>
                  <a:srgbClr val="00B0F0"/>
                </a:solidFill>
              </a:rPr>
              <a:t>Eco Church</a:t>
            </a:r>
          </a:p>
          <a:p>
            <a:endParaRPr lang="en-GB" sz="1200" dirty="0">
              <a:solidFill>
                <a:srgbClr val="00B0F0"/>
              </a:solidFill>
            </a:endParaRPr>
          </a:p>
          <a:p>
            <a:r>
              <a:rPr lang="en-GB" b="1" dirty="0">
                <a:solidFill>
                  <a:srgbClr val="00B0F0"/>
                </a:solidFill>
              </a:rPr>
              <a:t>Christian individuals and families </a:t>
            </a:r>
            <a:r>
              <a:rPr lang="en-GB" dirty="0">
                <a:solidFill>
                  <a:srgbClr val="00B0F0"/>
                </a:solidFill>
              </a:rPr>
              <a:t>– </a:t>
            </a:r>
            <a:r>
              <a:rPr lang="en-GB" i="1" dirty="0">
                <a:solidFill>
                  <a:srgbClr val="00B0F0"/>
                </a:solidFill>
              </a:rPr>
              <a:t>Living Lightly</a:t>
            </a:r>
          </a:p>
          <a:p>
            <a:endParaRPr lang="en-GB" sz="1200" dirty="0">
              <a:solidFill>
                <a:srgbClr val="00B0F0"/>
              </a:solidFill>
            </a:endParaRPr>
          </a:p>
          <a:p>
            <a:r>
              <a:rPr lang="en-GB" b="1" dirty="0">
                <a:solidFill>
                  <a:srgbClr val="00B0F0"/>
                </a:solidFill>
              </a:rPr>
              <a:t>Christian Land Managers </a:t>
            </a:r>
            <a:r>
              <a:rPr lang="en-GB" dirty="0">
                <a:solidFill>
                  <a:srgbClr val="00B0F0"/>
                </a:solidFill>
              </a:rPr>
              <a:t>– </a:t>
            </a:r>
            <a:r>
              <a:rPr lang="en-GB" i="1" dirty="0">
                <a:solidFill>
                  <a:srgbClr val="00B0F0"/>
                </a:solidFill>
              </a:rPr>
              <a:t>Partners in Action</a:t>
            </a:r>
          </a:p>
          <a:p>
            <a:endParaRPr lang="en-GB" sz="2400" dirty="0">
              <a:solidFill>
                <a:srgbClr val="00B0F0"/>
              </a:solidFill>
            </a:endParaRPr>
          </a:p>
          <a:p>
            <a:pPr marL="457200" lvl="1" indent="0">
              <a:buNone/>
            </a:pPr>
            <a:endParaRPr lang="en-GB" dirty="0"/>
          </a:p>
        </p:txBody>
      </p:sp>
      <p:pic>
        <p:nvPicPr>
          <p:cNvPr id="4" name="arlogo" descr="A Rocha UK">
            <a:hlinkClick r:id="rId2" tooltip="&quot;A Rocha U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64288" y="476672"/>
            <a:ext cx="1266825" cy="669925"/>
          </a:xfrm>
          <a:prstGeom prst="rect">
            <a:avLst/>
          </a:prstGeom>
          <a:noFill/>
          <a:ln>
            <a:noFill/>
          </a:ln>
        </p:spPr>
      </p:pic>
    </p:spTree>
    <p:extLst>
      <p:ext uri="{BB962C8B-B14F-4D97-AF65-F5344CB8AC3E}">
        <p14:creationId xmlns:p14="http://schemas.microsoft.com/office/powerpoint/2010/main" val="3199301950"/>
      </p:ext>
    </p:extLst>
  </p:cSld>
  <p:clrMapOvr>
    <a:masterClrMapping/>
  </p:clrMapOvr>
  <mc:AlternateContent xmlns:mc="http://schemas.openxmlformats.org/markup-compatibility/2006" xmlns:p14="http://schemas.microsoft.com/office/powerpoint/2010/main">
    <mc:Choice Requires="p14">
      <p:transition spd="slow" p14:dur="2000" advTm="5822"/>
    </mc:Choice>
    <mc:Fallback xmlns="">
      <p:transition spd="slow" advTm="582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934243"/>
      </p:ext>
    </p:extLst>
  </p:cSld>
  <p:clrMapOvr>
    <a:masterClrMapping/>
  </p:clrMapOvr>
  <mc:AlternateContent xmlns:mc="http://schemas.openxmlformats.org/markup-compatibility/2006" xmlns:p14="http://schemas.microsoft.com/office/powerpoint/2010/main">
    <mc:Choice Requires="p14">
      <p:transition spd="slow" p14:dur="2000" advTm="3966"/>
    </mc:Choice>
    <mc:Fallback xmlns="">
      <p:transition spd="slow" advTm="396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50" b="1" dirty="0">
                <a:latin typeface="+mn-lt"/>
              </a:rPr>
              <a:t>Praise</a:t>
            </a:r>
          </a:p>
        </p:txBody>
      </p:sp>
      <p:sp>
        <p:nvSpPr>
          <p:cNvPr id="3" name="Content Placeholder 2"/>
          <p:cNvSpPr>
            <a:spLocks noGrp="1"/>
          </p:cNvSpPr>
          <p:nvPr>
            <p:ph idx="1"/>
          </p:nvPr>
        </p:nvSpPr>
        <p:spPr/>
        <p:txBody>
          <a:bodyPr>
            <a:normAutofit/>
          </a:bodyPr>
          <a:lstStyle/>
          <a:p>
            <a:r>
              <a:rPr lang="en-GB" b="1" dirty="0">
                <a:latin typeface="+mj-lt"/>
              </a:rPr>
              <a:t>Psalm 148</a:t>
            </a:r>
          </a:p>
          <a:p>
            <a:r>
              <a:rPr lang="en-GB" dirty="0"/>
              <a:t>All creatures are called to praise God</a:t>
            </a:r>
          </a:p>
          <a:p>
            <a:pPr lvl="1"/>
            <a:r>
              <a:rPr lang="en-GB" sz="3200" dirty="0"/>
              <a:t>Beginning with the heavenly bodies</a:t>
            </a:r>
          </a:p>
          <a:p>
            <a:pPr lvl="1"/>
            <a:r>
              <a:rPr lang="en-GB" sz="3200" dirty="0"/>
              <a:t>Then earthly creatures</a:t>
            </a:r>
          </a:p>
          <a:p>
            <a:pPr lvl="1"/>
            <a:r>
              <a:rPr lang="en-GB" sz="3200" dirty="0"/>
              <a:t>Then humans</a:t>
            </a:r>
          </a:p>
          <a:p>
            <a:r>
              <a:rPr lang="en-GB" dirty="0"/>
              <a:t>A vast cosmic choir constantly engaged in the praise of God</a:t>
            </a:r>
          </a:p>
        </p:txBody>
      </p:sp>
    </p:spTree>
    <p:extLst>
      <p:ext uri="{BB962C8B-B14F-4D97-AF65-F5344CB8AC3E}">
        <p14:creationId xmlns:p14="http://schemas.microsoft.com/office/powerpoint/2010/main" val="4106072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8BB72-A8BD-47BB-B284-D7E5CEFCA12C}"/>
              </a:ext>
            </a:extLst>
          </p:cNvPr>
          <p:cNvSpPr/>
          <p:nvPr/>
        </p:nvSpPr>
        <p:spPr>
          <a:xfrm>
            <a:off x="0" y="0"/>
            <a:ext cx="9144000" cy="6858000"/>
          </a:xfrm>
          <a:prstGeom prst="rect">
            <a:avLst/>
          </a:prstGeom>
          <a:blipFill>
            <a:blip r:embed="rId2">
              <a:alphaModFix amt="50000"/>
            </a:blip>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 name="TextBox 2">
            <a:extLst>
              <a:ext uri="{FF2B5EF4-FFF2-40B4-BE49-F238E27FC236}">
                <a16:creationId xmlns:a16="http://schemas.microsoft.com/office/drawing/2014/main" id="{7F2C100F-C938-4A20-ADB3-F711BEC41794}"/>
              </a:ext>
            </a:extLst>
          </p:cNvPr>
          <p:cNvSpPr txBox="1"/>
          <p:nvPr/>
        </p:nvSpPr>
        <p:spPr>
          <a:xfrm>
            <a:off x="467544" y="260648"/>
            <a:ext cx="4752528" cy="584775"/>
          </a:xfrm>
          <a:prstGeom prst="rect">
            <a:avLst/>
          </a:prstGeom>
          <a:noFill/>
        </p:spPr>
        <p:txBody>
          <a:bodyPr wrap="square" rtlCol="0">
            <a:spAutoFit/>
          </a:bodyPr>
          <a:lstStyle/>
          <a:p>
            <a:r>
              <a:rPr lang="en-GB" sz="3200" b="1" dirty="0">
                <a:solidFill>
                  <a:srgbClr val="00B0F0"/>
                </a:solidFill>
              </a:rPr>
              <a:t>A Rocha reserves</a:t>
            </a:r>
            <a:endParaRPr lang="en-GB" sz="3200" dirty="0"/>
          </a:p>
        </p:txBody>
      </p:sp>
      <p:sp>
        <p:nvSpPr>
          <p:cNvPr id="6" name="TextBox 5">
            <a:extLst>
              <a:ext uri="{FF2B5EF4-FFF2-40B4-BE49-F238E27FC236}">
                <a16:creationId xmlns:a16="http://schemas.microsoft.com/office/drawing/2014/main" id="{1943EB8F-D197-428B-83A6-AA257B3BFE4A}"/>
              </a:ext>
            </a:extLst>
          </p:cNvPr>
          <p:cNvSpPr txBox="1"/>
          <p:nvPr/>
        </p:nvSpPr>
        <p:spPr>
          <a:xfrm flipH="1">
            <a:off x="3275856" y="4581128"/>
            <a:ext cx="5472608" cy="954107"/>
          </a:xfrm>
          <a:prstGeom prst="rect">
            <a:avLst/>
          </a:prstGeom>
          <a:noFill/>
        </p:spPr>
        <p:txBody>
          <a:bodyPr wrap="square" rtlCol="0">
            <a:spAutoFit/>
          </a:bodyPr>
          <a:lstStyle/>
          <a:p>
            <a:r>
              <a:rPr lang="en-GB" sz="2800" dirty="0" err="1">
                <a:cs typeface="Arial" panose="020B0604020202020204" pitchFamily="34" charset="0"/>
              </a:rPr>
              <a:t>Foxearth</a:t>
            </a:r>
            <a:r>
              <a:rPr lang="en-GB" sz="2800" dirty="0">
                <a:cs typeface="Arial" panose="020B0604020202020204" pitchFamily="34" charset="0"/>
              </a:rPr>
              <a:t> Meadows Nature Reserve </a:t>
            </a:r>
          </a:p>
          <a:p>
            <a:r>
              <a:rPr lang="en-GB" sz="2800" dirty="0">
                <a:cs typeface="Arial" panose="020B0604020202020204" pitchFamily="34" charset="0"/>
              </a:rPr>
              <a:t>opened 13</a:t>
            </a:r>
            <a:r>
              <a:rPr lang="en-GB" sz="2800" baseline="30000" dirty="0">
                <a:cs typeface="Arial" panose="020B0604020202020204" pitchFamily="34" charset="0"/>
              </a:rPr>
              <a:t>th</a:t>
            </a:r>
            <a:r>
              <a:rPr lang="en-GB" sz="2800" dirty="0">
                <a:cs typeface="Arial" panose="020B0604020202020204" pitchFamily="34" charset="0"/>
              </a:rPr>
              <a:t> May 2017 (A Rocha UK)</a:t>
            </a:r>
          </a:p>
        </p:txBody>
      </p:sp>
    </p:spTree>
    <p:extLst>
      <p:ext uri="{BB962C8B-B14F-4D97-AF65-F5344CB8AC3E}">
        <p14:creationId xmlns:p14="http://schemas.microsoft.com/office/powerpoint/2010/main" val="3747151482"/>
      </p:ext>
    </p:extLst>
  </p:cSld>
  <p:clrMapOvr>
    <a:masterClrMapping/>
  </p:clrMapOvr>
  <mc:AlternateContent xmlns:mc="http://schemas.openxmlformats.org/markup-compatibility/2006" xmlns:p14="http://schemas.microsoft.com/office/powerpoint/2010/main">
    <mc:Choice Requires="p14">
      <p:transition spd="med" p14:dur="700" advTm="7808">
        <p:fade/>
      </p:transition>
    </mc:Choice>
    <mc:Fallback xmlns="">
      <p:transition spd="med" advTm="7808">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5099" y="2530445"/>
            <a:ext cx="3429000" cy="196138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039" y="3267386"/>
            <a:ext cx="1766060" cy="78180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4928" y="4491833"/>
            <a:ext cx="2007754" cy="5926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3840" y="4572264"/>
            <a:ext cx="2923706" cy="467793"/>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18805" y="3267387"/>
            <a:ext cx="3147692" cy="655262"/>
          </a:xfrm>
          <a:prstGeom prst="rect">
            <a:avLst/>
          </a:prstGeom>
        </p:spPr>
      </p:pic>
      <p:pic>
        <p:nvPicPr>
          <p:cNvPr id="10" name="Picture 2" descr="https://scontent-lhr3-1.xx.fbcdn.net/hphotos-xtf1/v/t1.0-9/12540623_1119989224719326_2268405669835965919_n.jpg?oh=3daf08c5818d8a68b0855047a9bd6fa1&amp;oe=572BC02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1662" y="971262"/>
            <a:ext cx="5701157" cy="17459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23223" y="5505092"/>
            <a:ext cx="5143665" cy="830997"/>
          </a:xfrm>
          <a:prstGeom prst="rect">
            <a:avLst/>
          </a:prstGeom>
        </p:spPr>
        <p:txBody>
          <a:bodyPr wrap="square">
            <a:spAutoFit/>
          </a:bodyPr>
          <a:lstStyle/>
          <a:p>
            <a:pPr algn="ctr"/>
            <a:r>
              <a:rPr lang="en-GB" sz="2400" b="1" dirty="0">
                <a:solidFill>
                  <a:schemeClr val="accent6">
                    <a:lumMod val="75000"/>
                  </a:schemeClr>
                </a:solidFill>
                <a:latin typeface="Arial" panose="020B0604020202020204" pitchFamily="34" charset="0"/>
                <a:cs typeface="Arial" panose="020B0604020202020204" pitchFamily="34" charset="0"/>
              </a:rPr>
              <a:t>Launched at St Paul’s Cathedral on 26 January 2016 </a:t>
            </a:r>
          </a:p>
        </p:txBody>
      </p:sp>
      <p:sp>
        <p:nvSpPr>
          <p:cNvPr id="3" name="TextBox 2">
            <a:extLst>
              <a:ext uri="{FF2B5EF4-FFF2-40B4-BE49-F238E27FC236}">
                <a16:creationId xmlns:a16="http://schemas.microsoft.com/office/drawing/2014/main" id="{E8E0ADF1-CDF7-4756-9025-221382244471}"/>
              </a:ext>
            </a:extLst>
          </p:cNvPr>
          <p:cNvSpPr txBox="1"/>
          <p:nvPr/>
        </p:nvSpPr>
        <p:spPr>
          <a:xfrm>
            <a:off x="7240064" y="4715187"/>
            <a:ext cx="1508400"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and others</a:t>
            </a:r>
          </a:p>
        </p:txBody>
      </p:sp>
    </p:spTree>
    <p:extLst>
      <p:ext uri="{BB962C8B-B14F-4D97-AF65-F5344CB8AC3E}">
        <p14:creationId xmlns:p14="http://schemas.microsoft.com/office/powerpoint/2010/main" val="2216786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25" y="0"/>
            <a:ext cx="7665012" cy="235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669" y="1956032"/>
            <a:ext cx="6622723" cy="4683307"/>
          </a:xfrm>
          <a:prstGeom prst="rect">
            <a:avLst/>
          </a:prstGeom>
        </p:spPr>
      </p:pic>
      <p:sp>
        <p:nvSpPr>
          <p:cNvPr id="3" name="TextBox 2">
            <a:extLst>
              <a:ext uri="{FF2B5EF4-FFF2-40B4-BE49-F238E27FC236}">
                <a16:creationId xmlns:a16="http://schemas.microsoft.com/office/drawing/2014/main" id="{88D62E13-0BBE-42AA-9EA6-FA161BAABFCE}"/>
              </a:ext>
            </a:extLst>
          </p:cNvPr>
          <p:cNvSpPr txBox="1"/>
          <p:nvPr/>
        </p:nvSpPr>
        <p:spPr>
          <a:xfrm>
            <a:off x="395536" y="1983029"/>
            <a:ext cx="2293687" cy="224676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An on-line survey which allows you to assess and improve your church’s environmental impact</a:t>
            </a:r>
          </a:p>
        </p:txBody>
      </p:sp>
    </p:spTree>
    <p:extLst>
      <p:ext uri="{BB962C8B-B14F-4D97-AF65-F5344CB8AC3E}">
        <p14:creationId xmlns:p14="http://schemas.microsoft.com/office/powerpoint/2010/main" val="2886772896"/>
      </p:ext>
    </p:extLst>
  </p:cSld>
  <p:clrMapOvr>
    <a:masterClrMapping/>
  </p:clrMapOvr>
  <mc:AlternateContent xmlns:mc="http://schemas.openxmlformats.org/markup-compatibility/2006" xmlns:p14="http://schemas.microsoft.com/office/powerpoint/2010/main">
    <mc:Choice Requires="p14">
      <p:transition spd="slow" p14:dur="2000" advTm="8003"/>
    </mc:Choice>
    <mc:Fallback xmlns="">
      <p:transition spd="slow" advTm="800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5400" b="1" dirty="0">
                <a:solidFill>
                  <a:srgbClr val="00B0F0"/>
                </a:solidFill>
              </a:rPr>
              <a:t>Eco Survey</a:t>
            </a:r>
          </a:p>
        </p:txBody>
      </p:sp>
      <p:sp>
        <p:nvSpPr>
          <p:cNvPr id="3" name="Content Placeholder 2"/>
          <p:cNvSpPr>
            <a:spLocks noGrp="1"/>
          </p:cNvSpPr>
          <p:nvPr>
            <p:ph idx="1"/>
          </p:nvPr>
        </p:nvSpPr>
        <p:spPr/>
        <p:txBody>
          <a:bodyPr>
            <a:normAutofit/>
          </a:bodyPr>
          <a:lstStyle/>
          <a:p>
            <a:r>
              <a:rPr lang="en-GB" sz="4000" b="1" dirty="0">
                <a:solidFill>
                  <a:schemeClr val="accent3">
                    <a:lumMod val="75000"/>
                  </a:schemeClr>
                </a:solidFill>
              </a:rPr>
              <a:t>Worship and teaching</a:t>
            </a:r>
          </a:p>
          <a:p>
            <a:r>
              <a:rPr lang="en-GB" sz="4000" b="1" dirty="0">
                <a:solidFill>
                  <a:schemeClr val="accent3">
                    <a:lumMod val="75000"/>
                  </a:schemeClr>
                </a:solidFill>
              </a:rPr>
              <a:t>Management of church buildings</a:t>
            </a:r>
          </a:p>
          <a:p>
            <a:r>
              <a:rPr lang="en-GB" sz="4000" b="1" dirty="0">
                <a:solidFill>
                  <a:schemeClr val="accent3">
                    <a:lumMod val="75000"/>
                  </a:schemeClr>
                </a:solidFill>
              </a:rPr>
              <a:t>Management of church land</a:t>
            </a:r>
          </a:p>
          <a:p>
            <a:r>
              <a:rPr lang="en-GB" sz="4000" b="1" dirty="0">
                <a:solidFill>
                  <a:schemeClr val="accent3">
                    <a:lumMod val="75000"/>
                  </a:schemeClr>
                </a:solidFill>
              </a:rPr>
              <a:t>Community and global engagement</a:t>
            </a:r>
          </a:p>
          <a:p>
            <a:r>
              <a:rPr lang="en-GB" sz="4000" b="1" dirty="0">
                <a:solidFill>
                  <a:schemeClr val="accent3">
                    <a:lumMod val="75000"/>
                  </a:schemeClr>
                </a:solidFill>
              </a:rPr>
              <a:t>Lifestyle</a:t>
            </a:r>
          </a:p>
        </p:txBody>
      </p:sp>
    </p:spTree>
    <p:custDataLst>
      <p:tags r:id="rId1"/>
    </p:custDataLst>
    <p:extLst>
      <p:ext uri="{BB962C8B-B14F-4D97-AF65-F5344CB8AC3E}">
        <p14:creationId xmlns:p14="http://schemas.microsoft.com/office/powerpoint/2010/main" val="3250998089"/>
      </p:ext>
    </p:extLst>
  </p:cSld>
  <p:clrMapOvr>
    <a:masterClrMapping/>
  </p:clrMapOvr>
  <mc:AlternateContent xmlns:mc="http://schemas.openxmlformats.org/markup-compatibility/2006" xmlns:p14="http://schemas.microsoft.com/office/powerpoint/2010/main">
    <mc:Choice Requires="p14">
      <p:transition spd="slow" p14:dur="2000" advTm="29619"/>
    </mc:Choice>
    <mc:Fallback xmlns="">
      <p:transition spd="slow" advTm="29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5936" y="6440090"/>
            <a:ext cx="1155988" cy="40165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25" y="-89942"/>
            <a:ext cx="9287945" cy="6568036"/>
          </a:xfrm>
          <a:prstGeom prst="rect">
            <a:avLst/>
          </a:prstGeom>
        </p:spPr>
      </p:pic>
    </p:spTree>
    <p:extLst>
      <p:ext uri="{BB962C8B-B14F-4D97-AF65-F5344CB8AC3E}">
        <p14:creationId xmlns:p14="http://schemas.microsoft.com/office/powerpoint/2010/main" val="1763138196"/>
      </p:ext>
    </p:extLst>
  </p:cSld>
  <p:clrMapOvr>
    <a:masterClrMapping/>
  </p:clrMapOvr>
  <mc:AlternateContent xmlns:mc="http://schemas.openxmlformats.org/markup-compatibility/2006" xmlns:p14="http://schemas.microsoft.com/office/powerpoint/2010/main">
    <mc:Choice Requires="p14">
      <p:transition spd="slow" p14:dur="2000" advTm="22002"/>
    </mc:Choice>
    <mc:Fallback xmlns="">
      <p:transition spd="slow" advTm="2200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60988"/>
            <a:ext cx="9144000" cy="1598951"/>
          </a:xfrm>
          <a:prstGeom prst="rect">
            <a:avLst/>
          </a:prstGeom>
        </p:spPr>
      </p:pic>
      <p:sp>
        <p:nvSpPr>
          <p:cNvPr id="3" name="TextBox 2"/>
          <p:cNvSpPr txBox="1"/>
          <p:nvPr/>
        </p:nvSpPr>
        <p:spPr>
          <a:xfrm>
            <a:off x="347587" y="291547"/>
            <a:ext cx="8454887" cy="769441"/>
          </a:xfrm>
          <a:prstGeom prst="rect">
            <a:avLst/>
          </a:prstGeom>
          <a:noFill/>
        </p:spPr>
        <p:txBody>
          <a:bodyPr wrap="square" rtlCol="0">
            <a:spAutoFit/>
          </a:bodyPr>
          <a:lstStyle/>
          <a:p>
            <a:r>
              <a:rPr lang="en-GB" sz="4400" b="1" dirty="0">
                <a:solidFill>
                  <a:srgbClr val="00B0F0"/>
                </a:solidFill>
              </a:rPr>
              <a:t>Eco Church Award Points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87938"/>
            <a:ext cx="9144000" cy="159895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717182"/>
            <a:ext cx="9144000" cy="1598951"/>
          </a:xfrm>
          <a:prstGeom prst="rect">
            <a:avLst/>
          </a:prstGeom>
        </p:spPr>
      </p:pic>
      <p:sp>
        <p:nvSpPr>
          <p:cNvPr id="6" name="TextBox 5">
            <a:extLst>
              <a:ext uri="{FF2B5EF4-FFF2-40B4-BE49-F238E27FC236}">
                <a16:creationId xmlns:a16="http://schemas.microsoft.com/office/drawing/2014/main" id="{B2347CB9-C19A-4480-B85A-C78E1C5510D2}"/>
              </a:ext>
            </a:extLst>
          </p:cNvPr>
          <p:cNvSpPr txBox="1"/>
          <p:nvPr/>
        </p:nvSpPr>
        <p:spPr>
          <a:xfrm>
            <a:off x="7380312" y="4225279"/>
            <a:ext cx="1656184" cy="523220"/>
          </a:xfrm>
          <a:prstGeom prst="rect">
            <a:avLst/>
          </a:prstGeom>
          <a:noFill/>
        </p:spPr>
        <p:txBody>
          <a:bodyPr wrap="square" rtlCol="0">
            <a:spAutoFit/>
          </a:bodyPr>
          <a:lstStyle/>
          <a:p>
            <a:r>
              <a:rPr lang="en-GB" sz="2800" b="1" dirty="0">
                <a:solidFill>
                  <a:schemeClr val="bg1">
                    <a:lumMod val="65000"/>
                  </a:schemeClr>
                </a:solidFill>
              </a:rPr>
              <a:t>Silver!</a:t>
            </a:r>
          </a:p>
        </p:txBody>
      </p:sp>
      <p:sp>
        <p:nvSpPr>
          <p:cNvPr id="8" name="TextBox 7">
            <a:extLst>
              <a:ext uri="{FF2B5EF4-FFF2-40B4-BE49-F238E27FC236}">
                <a16:creationId xmlns:a16="http://schemas.microsoft.com/office/drawing/2014/main" id="{50D4E294-FC3B-4D87-BAD3-6478125A64C2}"/>
              </a:ext>
            </a:extLst>
          </p:cNvPr>
          <p:cNvSpPr txBox="1"/>
          <p:nvPr/>
        </p:nvSpPr>
        <p:spPr>
          <a:xfrm>
            <a:off x="7380312" y="5993741"/>
            <a:ext cx="1656184" cy="523220"/>
          </a:xfrm>
          <a:prstGeom prst="rect">
            <a:avLst/>
          </a:prstGeom>
          <a:noFill/>
        </p:spPr>
        <p:txBody>
          <a:bodyPr wrap="square" rtlCol="0">
            <a:spAutoFit/>
          </a:bodyPr>
          <a:lstStyle/>
          <a:p>
            <a:r>
              <a:rPr lang="en-GB" sz="2800" b="1" dirty="0">
                <a:solidFill>
                  <a:schemeClr val="accent6">
                    <a:lumMod val="75000"/>
                  </a:schemeClr>
                </a:solidFill>
              </a:rPr>
              <a:t>Bronze!</a:t>
            </a:r>
          </a:p>
        </p:txBody>
      </p:sp>
      <p:sp>
        <p:nvSpPr>
          <p:cNvPr id="9" name="TextBox 8">
            <a:extLst>
              <a:ext uri="{FF2B5EF4-FFF2-40B4-BE49-F238E27FC236}">
                <a16:creationId xmlns:a16="http://schemas.microsoft.com/office/drawing/2014/main" id="{6164B3A1-993C-4CE0-B480-94B1093E956A}"/>
              </a:ext>
            </a:extLst>
          </p:cNvPr>
          <p:cNvSpPr txBox="1"/>
          <p:nvPr/>
        </p:nvSpPr>
        <p:spPr>
          <a:xfrm>
            <a:off x="6084168" y="2513476"/>
            <a:ext cx="2952328" cy="400110"/>
          </a:xfrm>
          <a:prstGeom prst="rect">
            <a:avLst/>
          </a:prstGeom>
          <a:noFill/>
        </p:spPr>
        <p:txBody>
          <a:bodyPr wrap="square" rtlCol="0">
            <a:spAutoFit/>
          </a:bodyPr>
          <a:lstStyle/>
          <a:p>
            <a:r>
              <a:rPr lang="en-GB" sz="2000" b="1" dirty="0"/>
              <a:t>Work on those buildings!</a:t>
            </a:r>
          </a:p>
        </p:txBody>
      </p:sp>
    </p:spTree>
    <p:custDataLst>
      <p:tags r:id="rId1"/>
    </p:custDataLst>
    <p:extLst>
      <p:ext uri="{BB962C8B-B14F-4D97-AF65-F5344CB8AC3E}">
        <p14:creationId xmlns:p14="http://schemas.microsoft.com/office/powerpoint/2010/main" val="941253262"/>
      </p:ext>
    </p:extLst>
  </p:cSld>
  <p:clrMapOvr>
    <a:masterClrMapping/>
  </p:clrMapOvr>
  <mc:AlternateContent xmlns:mc="http://schemas.openxmlformats.org/markup-compatibility/2006" xmlns:p14="http://schemas.microsoft.com/office/powerpoint/2010/main">
    <mc:Choice Requires="p14">
      <p:transition spd="slow" p14:dur="2000" advTm="29589"/>
    </mc:Choice>
    <mc:Fallback xmlns="">
      <p:transition spd="slow" advTm="295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305" y="-551602"/>
            <a:ext cx="4891452"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532031135"/>
      </p:ext>
    </p:extLst>
  </p:cSld>
  <p:clrMapOvr>
    <a:masterClrMapping/>
  </p:clrMapOvr>
  <mc:AlternateContent xmlns:mc="http://schemas.openxmlformats.org/markup-compatibility/2006" xmlns:p14="http://schemas.microsoft.com/office/powerpoint/2010/main">
    <mc:Choice Requires="p14">
      <p:transition spd="slow" p14:dur="2000" advTm="5765"/>
    </mc:Choice>
    <mc:Fallback xmlns="">
      <p:transition spd="slow" advTm="576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‘Living Lightly 24:1’ plan</a:t>
            </a:r>
          </a:p>
        </p:txBody>
      </p:sp>
      <p:sp>
        <p:nvSpPr>
          <p:cNvPr id="3" name="Content Placeholder 2"/>
          <p:cNvSpPr>
            <a:spLocks noGrp="1"/>
          </p:cNvSpPr>
          <p:nvPr>
            <p:ph idx="1"/>
          </p:nvPr>
        </p:nvSpPr>
        <p:spPr/>
        <p:txBody>
          <a:bodyPr/>
          <a:lstStyle/>
          <a:p>
            <a:r>
              <a:rPr lang="en-GB" dirty="0"/>
              <a:t>A simpler, greener lifestyle commitment</a:t>
            </a:r>
          </a:p>
          <a:p>
            <a:r>
              <a:rPr lang="en-GB" dirty="0"/>
              <a:t>Introduced by the Christian conservation organisation, A Rocha UK</a:t>
            </a:r>
          </a:p>
          <a:p>
            <a:r>
              <a:rPr lang="en-GB" dirty="0"/>
              <a:t>Psalm 24: 1: ‘The earth is the Lord’s and everything in it’</a:t>
            </a:r>
          </a:p>
          <a:p>
            <a:r>
              <a:rPr lang="en-GB" dirty="0"/>
              <a:t>The 24:1 Commitment - believing </a:t>
            </a:r>
          </a:p>
          <a:p>
            <a:r>
              <a:rPr lang="en-GB" dirty="0"/>
              <a:t>The 24:1 Challenge - behaving </a:t>
            </a:r>
          </a:p>
          <a:p>
            <a:r>
              <a:rPr lang="en-GB" dirty="0"/>
              <a:t>The 24:1 Challenge </a:t>
            </a:r>
            <a:r>
              <a:rPr lang="en-GB"/>
              <a:t>- belonging </a:t>
            </a:r>
            <a:endParaRPr lang="en-GB" dirty="0"/>
          </a:p>
        </p:txBody>
      </p:sp>
      <p:sp>
        <p:nvSpPr>
          <p:cNvPr id="4" name="TextBox 3"/>
          <p:cNvSpPr txBox="1"/>
          <p:nvPr/>
        </p:nvSpPr>
        <p:spPr>
          <a:xfrm>
            <a:off x="1259632" y="6308725"/>
            <a:ext cx="5626968" cy="369332"/>
          </a:xfrm>
          <a:prstGeom prst="rect">
            <a:avLst/>
          </a:prstGeom>
          <a:noFill/>
        </p:spPr>
        <p:txBody>
          <a:bodyPr wrap="square" rtlCol="0">
            <a:spAutoFit/>
          </a:bodyPr>
          <a:lstStyle/>
          <a:p>
            <a:r>
              <a:rPr lang="en-GB" dirty="0"/>
              <a:t>A Rocha: Dave Bookless (2008) </a:t>
            </a:r>
            <a:r>
              <a:rPr lang="en-GB" i="1" dirty="0"/>
              <a:t>Planetwise</a:t>
            </a:r>
            <a:r>
              <a:rPr lang="en-GB" dirty="0"/>
              <a:t> IVP p.118-122</a:t>
            </a:r>
          </a:p>
        </p:txBody>
      </p:sp>
    </p:spTree>
    <p:custDataLst>
      <p:tags r:id="rId1"/>
    </p:custDataLst>
    <p:extLst>
      <p:ext uri="{BB962C8B-B14F-4D97-AF65-F5344CB8AC3E}">
        <p14:creationId xmlns:p14="http://schemas.microsoft.com/office/powerpoint/2010/main" val="251848680"/>
      </p:ext>
    </p:extLst>
  </p:cSld>
  <p:clrMapOvr>
    <a:masterClrMapping/>
  </p:clrMapOvr>
  <mc:AlternateContent xmlns:mc="http://schemas.openxmlformats.org/markup-compatibility/2006" xmlns:p14="http://schemas.microsoft.com/office/powerpoint/2010/main">
    <mc:Choice Requires="p14">
      <p:transition spd="slow" p14:dur="2000" advTm="36113"/>
    </mc:Choice>
    <mc:Fallback xmlns="">
      <p:transition spd="slow" advTm="36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‘Living Lightly 24:1’ plan</a:t>
            </a:r>
          </a:p>
        </p:txBody>
      </p:sp>
      <p:sp>
        <p:nvSpPr>
          <p:cNvPr id="3" name="Content Placeholder 2"/>
          <p:cNvSpPr>
            <a:spLocks noGrp="1"/>
          </p:cNvSpPr>
          <p:nvPr>
            <p:ph idx="1"/>
          </p:nvPr>
        </p:nvSpPr>
        <p:spPr/>
        <p:txBody>
          <a:bodyPr/>
          <a:lstStyle/>
          <a:p>
            <a:r>
              <a:rPr lang="en-GB" sz="3600" dirty="0"/>
              <a:t>The 24:1 Commitment: ‘The earth is the Lord’s and everything in it’</a:t>
            </a:r>
          </a:p>
          <a:p>
            <a:r>
              <a:rPr lang="en-GB" sz="3600" i="1" dirty="0"/>
              <a:t> 	</a:t>
            </a:r>
            <a:r>
              <a:rPr lang="en-GB" sz="3600" b="1" i="1" dirty="0"/>
              <a:t>Believing</a:t>
            </a:r>
            <a:r>
              <a:rPr lang="en-GB" sz="3600" i="1" dirty="0"/>
              <a:t> that this is God’s world, 	entrusted to our responsible use and 	care, and that living sustainably is 	part of Christian worship </a:t>
            </a:r>
            <a:r>
              <a:rPr lang="en-GB" sz="3600" i="1"/>
              <a:t>and mission</a:t>
            </a:r>
            <a:endParaRPr lang="en-GB" sz="3600" i="1" dirty="0"/>
          </a:p>
          <a:p>
            <a:pPr marL="457200" lvl="1" indent="0">
              <a:buNone/>
            </a:pPr>
            <a:endParaRPr lang="en-GB" sz="2000" dirty="0"/>
          </a:p>
          <a:p>
            <a:pPr lvl="1"/>
            <a:endParaRPr lang="en-GB" sz="2000" dirty="0"/>
          </a:p>
        </p:txBody>
      </p:sp>
      <p:sp>
        <p:nvSpPr>
          <p:cNvPr id="4" name="TextBox 3"/>
          <p:cNvSpPr txBox="1"/>
          <p:nvPr/>
        </p:nvSpPr>
        <p:spPr>
          <a:xfrm>
            <a:off x="1259632" y="6308725"/>
            <a:ext cx="5626968" cy="369332"/>
          </a:xfrm>
          <a:prstGeom prst="rect">
            <a:avLst/>
          </a:prstGeom>
          <a:noFill/>
        </p:spPr>
        <p:txBody>
          <a:bodyPr wrap="square" rtlCol="0">
            <a:spAutoFit/>
          </a:bodyPr>
          <a:lstStyle/>
          <a:p>
            <a:r>
              <a:rPr lang="en-GB" dirty="0"/>
              <a:t>A Rocha: Dave Bookless (2008) </a:t>
            </a:r>
            <a:r>
              <a:rPr lang="en-GB" i="1" dirty="0"/>
              <a:t>Planetwise</a:t>
            </a:r>
            <a:r>
              <a:rPr lang="en-GB" dirty="0"/>
              <a:t> IVP p.118-122</a:t>
            </a:r>
          </a:p>
        </p:txBody>
      </p:sp>
    </p:spTree>
    <p:custDataLst>
      <p:tags r:id="rId1"/>
    </p:custDataLst>
    <p:extLst>
      <p:ext uri="{BB962C8B-B14F-4D97-AF65-F5344CB8AC3E}">
        <p14:creationId xmlns:p14="http://schemas.microsoft.com/office/powerpoint/2010/main" val="2462345890"/>
      </p:ext>
    </p:extLst>
  </p:cSld>
  <p:clrMapOvr>
    <a:masterClrMapping/>
  </p:clrMapOvr>
  <mc:AlternateContent xmlns:mc="http://schemas.openxmlformats.org/markup-compatibility/2006" xmlns:p14="http://schemas.microsoft.com/office/powerpoint/2010/main">
    <mc:Choice Requires="p14">
      <p:transition spd="slow" p14:dur="2000" advTm="20968"/>
    </mc:Choice>
    <mc:Fallback xmlns="">
      <p:transition spd="slow" advTm="20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‘Living Lightly 24:1’ plan</a:t>
            </a:r>
          </a:p>
        </p:txBody>
      </p:sp>
      <p:sp>
        <p:nvSpPr>
          <p:cNvPr id="3" name="Content Placeholder 2"/>
          <p:cNvSpPr>
            <a:spLocks noGrp="1"/>
          </p:cNvSpPr>
          <p:nvPr>
            <p:ph idx="1"/>
          </p:nvPr>
        </p:nvSpPr>
        <p:spPr/>
        <p:txBody>
          <a:bodyPr>
            <a:normAutofit/>
          </a:bodyPr>
          <a:lstStyle/>
          <a:p>
            <a:r>
              <a:rPr lang="en-GB" sz="3600" dirty="0"/>
              <a:t>The 24:1 Challenge: Living lightly in God’s world</a:t>
            </a:r>
          </a:p>
          <a:p>
            <a:pPr lvl="1"/>
            <a:r>
              <a:rPr lang="en-GB" sz="3200" b="1" i="1" dirty="0"/>
              <a:t>Behaving</a:t>
            </a:r>
            <a:r>
              <a:rPr lang="en-GB" sz="3200" i="1" dirty="0"/>
              <a:t> differently</a:t>
            </a:r>
          </a:p>
          <a:p>
            <a:pPr marL="457200" lvl="1" indent="0">
              <a:buNone/>
            </a:pPr>
            <a:r>
              <a:rPr lang="en-GB" dirty="0"/>
              <a:t> </a:t>
            </a:r>
          </a:p>
        </p:txBody>
      </p:sp>
      <p:sp>
        <p:nvSpPr>
          <p:cNvPr id="4" name="TextBox 3"/>
          <p:cNvSpPr txBox="1"/>
          <p:nvPr/>
        </p:nvSpPr>
        <p:spPr>
          <a:xfrm>
            <a:off x="1259632" y="6308725"/>
            <a:ext cx="5626968" cy="369332"/>
          </a:xfrm>
          <a:prstGeom prst="rect">
            <a:avLst/>
          </a:prstGeom>
          <a:noFill/>
        </p:spPr>
        <p:txBody>
          <a:bodyPr wrap="square" rtlCol="0">
            <a:spAutoFit/>
          </a:bodyPr>
          <a:lstStyle/>
          <a:p>
            <a:r>
              <a:rPr lang="en-GB" dirty="0"/>
              <a:t>A Rocha: Dave Bookless (2008) </a:t>
            </a:r>
            <a:r>
              <a:rPr lang="en-GB" i="1" dirty="0"/>
              <a:t>Planetwise</a:t>
            </a:r>
            <a:r>
              <a:rPr lang="en-GB" dirty="0"/>
              <a:t> IVP p.118-122</a:t>
            </a:r>
          </a:p>
        </p:txBody>
      </p:sp>
    </p:spTree>
    <p:custDataLst>
      <p:tags r:id="rId1"/>
    </p:custDataLst>
    <p:extLst>
      <p:ext uri="{BB962C8B-B14F-4D97-AF65-F5344CB8AC3E}">
        <p14:creationId xmlns:p14="http://schemas.microsoft.com/office/powerpoint/2010/main" val="1806912164"/>
      </p:ext>
    </p:extLst>
  </p:cSld>
  <p:clrMapOvr>
    <a:masterClrMapping/>
  </p:clrMapOvr>
  <mc:AlternateContent xmlns:mc="http://schemas.openxmlformats.org/markup-compatibility/2006" xmlns:p14="http://schemas.microsoft.com/office/powerpoint/2010/main">
    <mc:Choice Requires="p14">
      <p:transition spd="slow" p14:dur="2000" advTm="11554"/>
    </mc:Choice>
    <mc:Fallback xmlns="">
      <p:transition spd="slow" advTm="115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0B35-5D3F-46D3-A588-3D382D6D57D4}"/>
              </a:ext>
            </a:extLst>
          </p:cNvPr>
          <p:cNvSpPr>
            <a:spLocks noGrp="1"/>
          </p:cNvSpPr>
          <p:nvPr>
            <p:ph type="ctrTitle"/>
          </p:nvPr>
        </p:nvSpPr>
        <p:spPr/>
        <p:txBody>
          <a:bodyPr/>
          <a:lstStyle/>
          <a:p>
            <a:r>
              <a:rPr lang="en-GB" dirty="0"/>
              <a:t>Environmental change has always happened</a:t>
            </a:r>
          </a:p>
        </p:txBody>
      </p:sp>
      <p:sp>
        <p:nvSpPr>
          <p:cNvPr id="3" name="Subtitle 2">
            <a:extLst>
              <a:ext uri="{FF2B5EF4-FFF2-40B4-BE49-F238E27FC236}">
                <a16:creationId xmlns:a16="http://schemas.microsoft.com/office/drawing/2014/main" id="{1D617605-1649-4939-A5A9-83562CA201B6}"/>
              </a:ext>
            </a:extLst>
          </p:cNvPr>
          <p:cNvSpPr>
            <a:spLocks noGrp="1"/>
          </p:cNvSpPr>
          <p:nvPr>
            <p:ph type="subTitle" idx="1"/>
          </p:nvPr>
        </p:nvSpPr>
        <p:spPr/>
        <p:txBody>
          <a:bodyPr/>
          <a:lstStyle/>
          <a:p>
            <a:r>
              <a:rPr lang="en-GB" b="1" dirty="0">
                <a:solidFill>
                  <a:srgbClr val="FF0000"/>
                </a:solidFill>
              </a:rPr>
              <a:t>In biblical times</a:t>
            </a:r>
          </a:p>
          <a:p>
            <a:r>
              <a:rPr lang="en-GB" b="1" dirty="0">
                <a:solidFill>
                  <a:srgbClr val="FF0000"/>
                </a:solidFill>
              </a:rPr>
              <a:t>In geological times</a:t>
            </a:r>
          </a:p>
        </p:txBody>
      </p:sp>
    </p:spTree>
    <p:extLst>
      <p:ext uri="{BB962C8B-B14F-4D97-AF65-F5344CB8AC3E}">
        <p14:creationId xmlns:p14="http://schemas.microsoft.com/office/powerpoint/2010/main" val="400951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‘Living Lightly 24:1’ plan</a:t>
            </a:r>
          </a:p>
        </p:txBody>
      </p:sp>
      <p:sp>
        <p:nvSpPr>
          <p:cNvPr id="3" name="Content Placeholder 2"/>
          <p:cNvSpPr>
            <a:spLocks noGrp="1"/>
          </p:cNvSpPr>
          <p:nvPr>
            <p:ph idx="1"/>
          </p:nvPr>
        </p:nvSpPr>
        <p:spPr/>
        <p:txBody>
          <a:bodyPr>
            <a:normAutofit/>
          </a:bodyPr>
          <a:lstStyle/>
          <a:p>
            <a:r>
              <a:rPr lang="en-GB" sz="3600" dirty="0"/>
              <a:t>The 24:1 Community: caring for God’s world together  </a:t>
            </a:r>
          </a:p>
          <a:p>
            <a:pPr lvl="1"/>
            <a:r>
              <a:rPr lang="en-GB" sz="3200" b="1" i="1" dirty="0"/>
              <a:t>Belonging </a:t>
            </a:r>
            <a:r>
              <a:rPr lang="en-GB" sz="3200" i="1" dirty="0"/>
              <a:t>in a renewed way to God, to my local community, to the place where God has put me, and to the family of creation</a:t>
            </a:r>
          </a:p>
        </p:txBody>
      </p:sp>
      <p:sp>
        <p:nvSpPr>
          <p:cNvPr id="4" name="TextBox 3"/>
          <p:cNvSpPr txBox="1"/>
          <p:nvPr/>
        </p:nvSpPr>
        <p:spPr>
          <a:xfrm>
            <a:off x="1259632" y="6308725"/>
            <a:ext cx="5626968" cy="369332"/>
          </a:xfrm>
          <a:prstGeom prst="rect">
            <a:avLst/>
          </a:prstGeom>
          <a:noFill/>
        </p:spPr>
        <p:txBody>
          <a:bodyPr wrap="square" rtlCol="0">
            <a:spAutoFit/>
          </a:bodyPr>
          <a:lstStyle/>
          <a:p>
            <a:r>
              <a:rPr lang="en-GB" dirty="0"/>
              <a:t>A Rocha: Dave Bookless (2008) </a:t>
            </a:r>
            <a:r>
              <a:rPr lang="en-GB" i="1" dirty="0"/>
              <a:t>Planetwise</a:t>
            </a:r>
            <a:r>
              <a:rPr lang="en-GB" dirty="0"/>
              <a:t> IVP p.118-122</a:t>
            </a:r>
          </a:p>
        </p:txBody>
      </p:sp>
    </p:spTree>
    <p:custDataLst>
      <p:tags r:id="rId1"/>
    </p:custDataLst>
    <p:extLst>
      <p:ext uri="{BB962C8B-B14F-4D97-AF65-F5344CB8AC3E}">
        <p14:creationId xmlns:p14="http://schemas.microsoft.com/office/powerpoint/2010/main" val="647235225"/>
      </p:ext>
    </p:extLst>
  </p:cSld>
  <p:clrMapOvr>
    <a:masterClrMapping/>
  </p:clrMapOvr>
  <mc:AlternateContent xmlns:mc="http://schemas.openxmlformats.org/markup-compatibility/2006" xmlns:p14="http://schemas.microsoft.com/office/powerpoint/2010/main">
    <mc:Choice Requires="p14">
      <p:transition spd="slow" p14:dur="2000" advTm="15340"/>
    </mc:Choice>
    <mc:Fallback xmlns="">
      <p:transition spd="slow" advTm="15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2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A30FE-BA29-447C-B652-B6803D2A57A0}"/>
              </a:ext>
            </a:extLst>
          </p:cNvPr>
          <p:cNvSpPr>
            <a:spLocks noGrp="1"/>
          </p:cNvSpPr>
          <p:nvPr>
            <p:ph type="title"/>
          </p:nvPr>
        </p:nvSpPr>
        <p:spPr>
          <a:xfrm>
            <a:off x="457200" y="460901"/>
            <a:ext cx="8229600" cy="1143000"/>
          </a:xfrm>
        </p:spPr>
        <p:txBody>
          <a:bodyPr>
            <a:normAutofit fontScale="90000"/>
          </a:bodyPr>
          <a:lstStyle/>
          <a:p>
            <a:r>
              <a:rPr lang="en-GB" b="1" dirty="0">
                <a:solidFill>
                  <a:srgbClr val="00B0F0"/>
                </a:solidFill>
              </a:rPr>
              <a:t>Christian land managers </a:t>
            </a:r>
            <a:r>
              <a:rPr lang="en-GB" dirty="0">
                <a:solidFill>
                  <a:srgbClr val="00B0F0"/>
                </a:solidFill>
              </a:rPr>
              <a:t>– </a:t>
            </a:r>
            <a:br>
              <a:rPr lang="en-GB" dirty="0">
                <a:solidFill>
                  <a:srgbClr val="00B0F0"/>
                </a:solidFill>
              </a:rPr>
            </a:br>
            <a:r>
              <a:rPr lang="en-GB" i="1" dirty="0">
                <a:solidFill>
                  <a:srgbClr val="00B0F0"/>
                </a:solidFill>
              </a:rPr>
              <a:t>Partners in Action</a:t>
            </a:r>
            <a:br>
              <a:rPr lang="en-GB" i="1" dirty="0">
                <a:solidFill>
                  <a:srgbClr val="00B0F0"/>
                </a:solidFill>
              </a:rPr>
            </a:br>
            <a:endParaRPr lang="en-GB" dirty="0"/>
          </a:p>
        </p:txBody>
      </p:sp>
      <p:sp>
        <p:nvSpPr>
          <p:cNvPr id="3" name="Content Placeholder 2">
            <a:extLst>
              <a:ext uri="{FF2B5EF4-FFF2-40B4-BE49-F238E27FC236}">
                <a16:creationId xmlns:a16="http://schemas.microsoft.com/office/drawing/2014/main" id="{FB940A27-2C4C-4618-8139-B6117646DFD1}"/>
              </a:ext>
            </a:extLst>
          </p:cNvPr>
          <p:cNvSpPr>
            <a:spLocks noGrp="1"/>
          </p:cNvSpPr>
          <p:nvPr>
            <p:ph idx="1"/>
          </p:nvPr>
        </p:nvSpPr>
        <p:spPr>
          <a:xfrm>
            <a:off x="323528" y="1600200"/>
            <a:ext cx="8568952" cy="4709120"/>
          </a:xfrm>
          <a:blipFill>
            <a:blip r:embed="rId3">
              <a:alphaModFix amt="65000"/>
            </a:blip>
            <a:stretch>
              <a:fillRect/>
            </a:stretch>
          </a:blipFill>
        </p:spPr>
        <p:txBody>
          <a:bodyPr>
            <a:normAutofit/>
          </a:bodyPr>
          <a:lstStyle/>
          <a:p>
            <a:r>
              <a:rPr lang="en-GB" dirty="0"/>
              <a:t>Locally owned and managed conservation projects</a:t>
            </a:r>
          </a:p>
          <a:p>
            <a:r>
              <a:rPr lang="en-GB" dirty="0"/>
              <a:t>A Rocha provides expertise and resources to help support community groups around the country (9 so far) e.g. Chinnor Churches go Wild project, Oxfordshire</a:t>
            </a:r>
          </a:p>
          <a:p>
            <a:r>
              <a:rPr lang="en-GB" dirty="0"/>
              <a:t>Aim: to increase accessibility to green space, enhance biodiversity and educate people about the environment</a:t>
            </a:r>
          </a:p>
        </p:txBody>
      </p:sp>
    </p:spTree>
    <p:custDataLst>
      <p:tags r:id="rId1"/>
    </p:custDataLst>
    <p:extLst>
      <p:ext uri="{BB962C8B-B14F-4D97-AF65-F5344CB8AC3E}">
        <p14:creationId xmlns:p14="http://schemas.microsoft.com/office/powerpoint/2010/main" val="3052419691"/>
      </p:ext>
    </p:extLst>
  </p:cSld>
  <p:clrMapOvr>
    <a:masterClrMapping/>
  </p:clrMapOvr>
  <mc:AlternateContent xmlns:mc="http://schemas.openxmlformats.org/markup-compatibility/2006" xmlns:p14="http://schemas.microsoft.com/office/powerpoint/2010/main">
    <mc:Choice Requires="p14">
      <p:transition spd="slow" p14:dur="2000" advTm="35859"/>
    </mc:Choice>
    <mc:Fallback xmlns="">
      <p:transition spd="slow" advTm="358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9621" y="419183"/>
            <a:ext cx="7210819" cy="540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13C0C2A7-0F7A-4F91-89A3-DED3A9BCAC1A}"/>
              </a:ext>
            </a:extLst>
          </p:cNvPr>
          <p:cNvSpPr txBox="1"/>
          <p:nvPr/>
        </p:nvSpPr>
        <p:spPr>
          <a:xfrm>
            <a:off x="1580589" y="5855576"/>
            <a:ext cx="7144872" cy="461665"/>
          </a:xfrm>
          <a:prstGeom prst="rect">
            <a:avLst/>
          </a:prstGeom>
          <a:noFill/>
        </p:spPr>
        <p:txBody>
          <a:bodyPr wrap="square" rtlCol="0">
            <a:spAutoFit/>
          </a:bodyPr>
          <a:lstStyle/>
          <a:p>
            <a:r>
              <a:rPr lang="en-GB" sz="2400" dirty="0"/>
              <a:t>Hope for the future, Wolf Fields Nature Reserve</a:t>
            </a:r>
          </a:p>
        </p:txBody>
      </p:sp>
    </p:spTree>
    <p:extLst>
      <p:ext uri="{BB962C8B-B14F-4D97-AF65-F5344CB8AC3E}">
        <p14:creationId xmlns:p14="http://schemas.microsoft.com/office/powerpoint/2010/main" val="3773330254"/>
      </p:ext>
    </p:extLst>
  </p:cSld>
  <p:clrMapOvr>
    <a:masterClrMapping/>
  </p:clrMapOvr>
  <mc:AlternateContent xmlns:mc="http://schemas.openxmlformats.org/markup-compatibility/2006" xmlns:p14="http://schemas.microsoft.com/office/powerpoint/2010/main">
    <mc:Choice Requires="p14">
      <p:transition spd="slow" p14:dur="2000" advTm="11195"/>
    </mc:Choice>
    <mc:Fallback xmlns="">
      <p:transition spd="slow" advTm="1119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ROCHA UK LOGO_4C.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7037" y="6316133"/>
            <a:ext cx="1155988" cy="401657"/>
          </a:xfrm>
          <a:prstGeom prst="rect">
            <a:avLst/>
          </a:prstGeom>
        </p:spPr>
      </p:pic>
      <p:pic>
        <p:nvPicPr>
          <p:cNvPr id="1026" name="Picture 2" descr="\\SERVER-001\Shared Folders\Docs\My Pictures\2016 Wolf Fields\selected!\Wolf fields friends group in acti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32656"/>
            <a:ext cx="8072638" cy="5381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41B56F-DB70-4B9B-8D0C-C095006D87D8}"/>
              </a:ext>
            </a:extLst>
          </p:cNvPr>
          <p:cNvSpPr txBox="1"/>
          <p:nvPr/>
        </p:nvSpPr>
        <p:spPr>
          <a:xfrm>
            <a:off x="1334671" y="5784441"/>
            <a:ext cx="6480720" cy="461665"/>
          </a:xfrm>
          <a:prstGeom prst="rect">
            <a:avLst/>
          </a:prstGeom>
          <a:noFill/>
        </p:spPr>
        <p:txBody>
          <a:bodyPr wrap="square" rtlCol="0">
            <a:spAutoFit/>
          </a:bodyPr>
          <a:lstStyle/>
          <a:p>
            <a:r>
              <a:rPr lang="en-GB" sz="2400" dirty="0"/>
              <a:t>Waste land to wonderland, Wolf fields, Southall</a:t>
            </a:r>
          </a:p>
        </p:txBody>
      </p:sp>
    </p:spTree>
    <p:extLst>
      <p:ext uri="{BB962C8B-B14F-4D97-AF65-F5344CB8AC3E}">
        <p14:creationId xmlns:p14="http://schemas.microsoft.com/office/powerpoint/2010/main" val="4021310043"/>
      </p:ext>
    </p:extLst>
  </p:cSld>
  <p:clrMapOvr>
    <a:masterClrMapping/>
  </p:clrMapOvr>
  <mc:AlternateContent xmlns:mc="http://schemas.openxmlformats.org/markup-compatibility/2006" xmlns:p14="http://schemas.microsoft.com/office/powerpoint/2010/main">
    <mc:Choice Requires="p14">
      <p:transition spd="slow" p14:dur="2000" advTm="19553"/>
    </mc:Choice>
    <mc:Fallback xmlns="">
      <p:transition spd="slow" advTm="1955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ontent-lhr3-1.xx.fbcdn.net/hphotos-xtf1/v/t1.0-9/12540623_1119989224719326_2268405669835965919_n.jpg?oh=3daf08c5818d8a68b0855047a9bd6fa1&amp;oe=572BC02B">
            <a:extLst>
              <a:ext uri="{FF2B5EF4-FFF2-40B4-BE49-F238E27FC236}">
                <a16:creationId xmlns:a16="http://schemas.microsoft.com/office/drawing/2014/main" id="{BB3D2D7B-CFB3-4AC1-BFC2-90D1F9212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396" y="2053822"/>
            <a:ext cx="6858000" cy="2100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scontent-lhr3-1.xx.fbcdn.net/hphotos-xtf1/v/t1.0-9/12540623_1119989224719326_2268405669835965919_n.jpg?oh=3daf08c5818d8a68b0855047a9bd6fa1&amp;oe=572BC02B">
            <a:extLst>
              <a:ext uri="{FF2B5EF4-FFF2-40B4-BE49-F238E27FC236}">
                <a16:creationId xmlns:a16="http://schemas.microsoft.com/office/drawing/2014/main" id="{163EF718-A652-4D68-8399-57F1F2E8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696" y="2168122"/>
            <a:ext cx="6858000" cy="2100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1097B8-4B72-4481-BD86-B3DCC703E658}"/>
              </a:ext>
            </a:extLst>
          </p:cNvPr>
          <p:cNvSpPr txBox="1"/>
          <p:nvPr/>
        </p:nvSpPr>
        <p:spPr>
          <a:xfrm>
            <a:off x="738322" y="4725144"/>
            <a:ext cx="7904747" cy="715581"/>
          </a:xfrm>
          <a:prstGeom prst="rect">
            <a:avLst/>
          </a:prstGeom>
          <a:noFill/>
        </p:spPr>
        <p:txBody>
          <a:bodyPr wrap="square" rtlCol="0">
            <a:spAutoFit/>
          </a:bodyPr>
          <a:lstStyle/>
          <a:p>
            <a:pPr algn="ctr"/>
            <a:r>
              <a:rPr lang="en-GB" sz="4050" dirty="0">
                <a:solidFill>
                  <a:schemeClr val="accent6">
                    <a:lumMod val="75000"/>
                  </a:schemeClr>
                </a:solidFill>
                <a:latin typeface="Arial" panose="020B0604020202020204" pitchFamily="34" charset="0"/>
                <a:cs typeface="Arial" panose="020B0604020202020204" pitchFamily="34" charset="0"/>
                <a:hlinkClick r:id="rId3"/>
              </a:rPr>
              <a:t>https://ecochurch.arocha.org.uk/</a:t>
            </a:r>
            <a:r>
              <a:rPr lang="en-GB" sz="4050" dirty="0">
                <a:solidFill>
                  <a:schemeClr val="accent6">
                    <a:lumMod val="7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775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523" y="1829908"/>
            <a:ext cx="8795477" cy="3417374"/>
          </a:xfrm>
        </p:spPr>
        <p:txBody>
          <a:bodyPr>
            <a:normAutofit fontScale="90000"/>
          </a:bodyPr>
          <a:lstStyle/>
          <a:p>
            <a:r>
              <a:rPr lang="en-GB" sz="4050" b="1" dirty="0"/>
              <a:t>Chalk: Mid-Cretaceous (94 million years ago) </a:t>
            </a:r>
            <a:br>
              <a:rPr lang="en-GB" sz="4050" b="1" dirty="0"/>
            </a:br>
            <a:br>
              <a:rPr lang="en-GB" sz="4050" b="1" dirty="0"/>
            </a:br>
            <a:br>
              <a:rPr lang="en-GB" sz="4050" b="1" dirty="0"/>
            </a:br>
            <a:br>
              <a:rPr lang="en-GB" sz="4050" b="1" dirty="0"/>
            </a:br>
            <a:br>
              <a:rPr lang="en-GB" sz="4050" b="1" dirty="0"/>
            </a:br>
            <a:br>
              <a:rPr lang="en-GB" sz="4050" b="1" dirty="0"/>
            </a:br>
            <a:br>
              <a:rPr lang="en-GB" sz="4050" b="1" dirty="0"/>
            </a:br>
            <a:r>
              <a:rPr lang="en-GB" sz="2025" b="1" dirty="0"/>
              <a:t>    </a:t>
            </a:r>
            <a:br>
              <a:rPr lang="en-GB" sz="2025" b="1" dirty="0"/>
            </a:br>
            <a:br>
              <a:rPr lang="en-GB" sz="3600" dirty="0"/>
            </a:br>
            <a:r>
              <a:rPr lang="en-GB" sz="3825" dirty="0"/>
              <a:t>High global temperatures.</a:t>
            </a:r>
            <a:br>
              <a:rPr lang="en-GB" sz="3825" dirty="0"/>
            </a:br>
            <a:r>
              <a:rPr lang="en-GB" sz="3825" dirty="0"/>
              <a:t>No ice caps.</a:t>
            </a:r>
            <a:br>
              <a:rPr lang="en-GB" sz="3825" dirty="0"/>
            </a:br>
            <a:r>
              <a:rPr lang="en-GB" sz="3825" dirty="0"/>
              <a:t>Sea levels 200m higher.</a:t>
            </a:r>
            <a:br>
              <a:rPr lang="en-GB" sz="3825" dirty="0"/>
            </a:br>
            <a:endParaRPr lang="en-GB" sz="3825"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836712"/>
            <a:ext cx="5088566" cy="3816424"/>
          </a:xfrm>
          <a:prstGeom prst="rect">
            <a:avLst/>
          </a:prstGeom>
        </p:spPr>
      </p:pic>
    </p:spTree>
    <p:extLst>
      <p:ext uri="{BB962C8B-B14F-4D97-AF65-F5344CB8AC3E}">
        <p14:creationId xmlns:p14="http://schemas.microsoft.com/office/powerpoint/2010/main" val="298366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026"/>
          <p:cNvSpPr>
            <a:spLocks noGrp="1" noChangeArrowheads="1"/>
          </p:cNvSpPr>
          <p:nvPr>
            <p:ph type="title"/>
          </p:nvPr>
        </p:nvSpPr>
        <p:spPr>
          <a:xfrm>
            <a:off x="529413" y="1040062"/>
            <a:ext cx="7886700" cy="994172"/>
          </a:xfrm>
        </p:spPr>
        <p:txBody>
          <a:bodyPr>
            <a:normAutofit fontScale="90000"/>
          </a:bodyPr>
          <a:lstStyle/>
          <a:p>
            <a:r>
              <a:rPr lang="en-GB" altLang="en-US" dirty="0"/>
              <a:t>Over the past 750,000 years of Earth's history, Ice Ages have occurred at regular intervals, of approximately 100,000 years each.</a:t>
            </a:r>
            <a:br>
              <a:rPr lang="en-GB" altLang="en-US" sz="1050" dirty="0"/>
            </a:br>
            <a:endParaRPr lang="en-US" altLang="en-US" sz="135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2924944"/>
            <a:ext cx="4896544" cy="3672409"/>
          </a:xfrm>
          <a:prstGeom prst="rect">
            <a:avLst/>
          </a:prstGeom>
        </p:spPr>
      </p:pic>
      <p:sp>
        <p:nvSpPr>
          <p:cNvPr id="2" name="TextBox 1">
            <a:extLst>
              <a:ext uri="{FF2B5EF4-FFF2-40B4-BE49-F238E27FC236}">
                <a16:creationId xmlns:a16="http://schemas.microsoft.com/office/drawing/2014/main" id="{0DC712F9-62FE-4C7F-8649-B4D6331125E2}"/>
              </a:ext>
            </a:extLst>
          </p:cNvPr>
          <p:cNvSpPr txBox="1"/>
          <p:nvPr/>
        </p:nvSpPr>
        <p:spPr>
          <a:xfrm>
            <a:off x="529413" y="2935634"/>
            <a:ext cx="3665095" cy="3000821"/>
          </a:xfrm>
          <a:prstGeom prst="rect">
            <a:avLst/>
          </a:prstGeom>
          <a:noFill/>
        </p:spPr>
        <p:txBody>
          <a:bodyPr wrap="square" rtlCol="0">
            <a:spAutoFit/>
          </a:bodyPr>
          <a:lstStyle/>
          <a:p>
            <a:r>
              <a:rPr lang="en-GB" sz="2700" dirty="0"/>
              <a:t>The last Ice Age ended about 12,000 years ago.</a:t>
            </a:r>
          </a:p>
          <a:p>
            <a:endParaRPr lang="en-GB" sz="2700" dirty="0"/>
          </a:p>
          <a:p>
            <a:r>
              <a:rPr lang="en-GB" sz="2700" dirty="0"/>
              <a:t>Picture: Southern Iceland 21</a:t>
            </a:r>
            <a:r>
              <a:rPr lang="en-GB" sz="2700" baseline="30000" dirty="0"/>
              <a:t>st</a:t>
            </a:r>
            <a:r>
              <a:rPr lang="en-GB" sz="2700" dirty="0"/>
              <a:t> Century.</a:t>
            </a:r>
          </a:p>
          <a:p>
            <a:r>
              <a:rPr lang="en-GB" sz="2700" dirty="0"/>
              <a:t>Wales, 12,000 years ago?</a:t>
            </a:r>
          </a:p>
        </p:txBody>
      </p:sp>
    </p:spTree>
    <p:extLst>
      <p:ext uri="{BB962C8B-B14F-4D97-AF65-F5344CB8AC3E}">
        <p14:creationId xmlns:p14="http://schemas.microsoft.com/office/powerpoint/2010/main" val="411312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08720"/>
            <a:ext cx="7886700" cy="994172"/>
          </a:xfrm>
        </p:spPr>
        <p:txBody>
          <a:bodyPr>
            <a:normAutofit fontScale="90000"/>
          </a:bodyPr>
          <a:lstStyle/>
          <a:p>
            <a:pPr algn="ctr"/>
            <a:r>
              <a:rPr lang="en-GB" b="1" dirty="0"/>
              <a:t>Environmental change has always happened – but its suddenly happening much faster</a:t>
            </a:r>
          </a:p>
        </p:txBody>
      </p:sp>
      <p:sp>
        <p:nvSpPr>
          <p:cNvPr id="3" name="TextBox 2"/>
          <p:cNvSpPr txBox="1"/>
          <p:nvPr/>
        </p:nvSpPr>
        <p:spPr>
          <a:xfrm>
            <a:off x="1638049" y="2946347"/>
            <a:ext cx="4989195" cy="2554545"/>
          </a:xfrm>
          <a:prstGeom prst="rect">
            <a:avLst/>
          </a:prstGeom>
          <a:noFill/>
        </p:spPr>
        <p:txBody>
          <a:bodyPr wrap="square" rtlCol="0">
            <a:spAutoFit/>
          </a:bodyPr>
          <a:lstStyle/>
          <a:p>
            <a:pPr algn="ctr"/>
            <a:r>
              <a:rPr lang="en-GB" sz="3200" dirty="0"/>
              <a:t>Due to the profound effect man is having on the environment, we are now entering the so-called Anthropocene!</a:t>
            </a:r>
          </a:p>
        </p:txBody>
      </p:sp>
      <p:sp>
        <p:nvSpPr>
          <p:cNvPr id="6" name="Speech Bubble: Oval 5">
            <a:extLst>
              <a:ext uri="{FF2B5EF4-FFF2-40B4-BE49-F238E27FC236}">
                <a16:creationId xmlns:a16="http://schemas.microsoft.com/office/drawing/2014/main" id="{A57FA690-DD09-4BB4-A2EB-313919E2EB63}"/>
              </a:ext>
            </a:extLst>
          </p:cNvPr>
          <p:cNvSpPr/>
          <p:nvPr/>
        </p:nvSpPr>
        <p:spPr>
          <a:xfrm>
            <a:off x="6840855" y="3341870"/>
            <a:ext cx="2186972" cy="1708878"/>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350"/>
          </a:p>
        </p:txBody>
      </p:sp>
      <p:sp>
        <p:nvSpPr>
          <p:cNvPr id="7" name="Rectangle 6">
            <a:extLst>
              <a:ext uri="{FF2B5EF4-FFF2-40B4-BE49-F238E27FC236}">
                <a16:creationId xmlns:a16="http://schemas.microsoft.com/office/drawing/2014/main" id="{DCF0CF61-6147-4119-AF28-C908DA47AC48}"/>
              </a:ext>
            </a:extLst>
          </p:cNvPr>
          <p:cNvSpPr/>
          <p:nvPr/>
        </p:nvSpPr>
        <p:spPr>
          <a:xfrm>
            <a:off x="6961353" y="3658081"/>
            <a:ext cx="1852863" cy="1131079"/>
          </a:xfrm>
          <a:prstGeom prst="rect">
            <a:avLst/>
          </a:prstGeom>
        </p:spPr>
        <p:txBody>
          <a:bodyPr wrap="square">
            <a:spAutoFit/>
          </a:bodyPr>
          <a:lstStyle/>
          <a:p>
            <a:pPr algn="ctr"/>
            <a:r>
              <a:rPr lang="en-GB" sz="1350" dirty="0">
                <a:solidFill>
                  <a:srgbClr val="000000"/>
                </a:solidFill>
                <a:latin typeface="Arial" panose="020B0604020202020204" pitchFamily="34" charset="0"/>
              </a:rPr>
              <a:t>August 2017 was the second warmest August in 137 years of modern global record-keeping</a:t>
            </a:r>
            <a:endParaRPr lang="en-GB" sz="1350" dirty="0"/>
          </a:p>
        </p:txBody>
      </p:sp>
    </p:spTree>
    <p:extLst>
      <p:ext uri="{BB962C8B-B14F-4D97-AF65-F5344CB8AC3E}">
        <p14:creationId xmlns:p14="http://schemas.microsoft.com/office/powerpoint/2010/main" val="186221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06" y="1300065"/>
            <a:ext cx="8144343" cy="994172"/>
          </a:xfrm>
        </p:spPr>
        <p:txBody>
          <a:bodyPr>
            <a:noAutofit/>
          </a:bodyPr>
          <a:lstStyle/>
          <a:p>
            <a:r>
              <a:rPr lang="en-GB" sz="4500" b="1" dirty="0">
                <a:latin typeface="+mn-lt"/>
              </a:rPr>
              <a:t>Carbon Dioxide level measured at Mauna Loa Observatory, Hawaii</a:t>
            </a:r>
          </a:p>
        </p:txBody>
      </p:sp>
      <p:sp>
        <p:nvSpPr>
          <p:cNvPr id="3" name="Content Placeholder 2"/>
          <p:cNvSpPr>
            <a:spLocks noGrp="1"/>
          </p:cNvSpPr>
          <p:nvPr>
            <p:ph idx="1"/>
          </p:nvPr>
        </p:nvSpPr>
        <p:spPr>
          <a:xfrm>
            <a:off x="371007" y="3020065"/>
            <a:ext cx="8511604" cy="3263504"/>
          </a:xfrm>
        </p:spPr>
        <p:txBody>
          <a:bodyPr>
            <a:normAutofit fontScale="92500"/>
          </a:bodyPr>
          <a:lstStyle/>
          <a:p>
            <a:r>
              <a:rPr lang="en-GB" sz="3750" dirty="0"/>
              <a:t> When I started teaching (1973): 333  ppm </a:t>
            </a:r>
          </a:p>
          <a:p>
            <a:r>
              <a:rPr lang="en-GB" sz="3750" dirty="0"/>
              <a:t> Current: 403 ppm (24</a:t>
            </a:r>
            <a:r>
              <a:rPr lang="en-GB" sz="3750" baseline="30000" dirty="0"/>
              <a:t>th</a:t>
            </a:r>
            <a:r>
              <a:rPr lang="en-GB" sz="3750" dirty="0"/>
              <a:t> September 2017)</a:t>
            </a:r>
          </a:p>
          <a:p>
            <a:r>
              <a:rPr lang="en-GB" sz="3750" dirty="0"/>
              <a:t> Record: 412.6 ppm (26</a:t>
            </a:r>
            <a:r>
              <a:rPr lang="en-GB" sz="3750" baseline="30000" dirty="0"/>
              <a:t>th</a:t>
            </a:r>
            <a:r>
              <a:rPr lang="en-GB" sz="3750" dirty="0"/>
              <a:t> April 2017)</a:t>
            </a:r>
          </a:p>
          <a:p>
            <a:pPr marL="457200" lvl="1" indent="0">
              <a:buNone/>
            </a:pPr>
            <a:r>
              <a:rPr lang="en-GB" sz="3450" dirty="0"/>
              <a:t> = 24% rise in 44 years</a:t>
            </a:r>
          </a:p>
        </p:txBody>
      </p:sp>
    </p:spTree>
    <p:extLst>
      <p:ext uri="{BB962C8B-B14F-4D97-AF65-F5344CB8AC3E}">
        <p14:creationId xmlns:p14="http://schemas.microsoft.com/office/powerpoint/2010/main" val="92616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0768"/>
            <a:ext cx="7886700" cy="994172"/>
          </a:xfrm>
        </p:spPr>
        <p:txBody>
          <a:bodyPr>
            <a:noAutofit/>
          </a:bodyPr>
          <a:lstStyle/>
          <a:p>
            <a:r>
              <a:rPr lang="en-GB" sz="4050" b="1" dirty="0"/>
              <a:t>Environmental change has always happened – but its suddenly happening much faster</a:t>
            </a:r>
            <a:br>
              <a:rPr lang="en-GB" sz="4050" b="1" dirty="0"/>
            </a:br>
            <a:r>
              <a:rPr lang="en-GB" b="1" dirty="0"/>
              <a:t>Since 1970:</a:t>
            </a:r>
            <a:endParaRPr lang="en-GB" dirty="0"/>
          </a:p>
        </p:txBody>
      </p:sp>
      <p:sp>
        <p:nvSpPr>
          <p:cNvPr id="3" name="Content Placeholder 2"/>
          <p:cNvSpPr>
            <a:spLocks noGrp="1"/>
          </p:cNvSpPr>
          <p:nvPr>
            <p:ph idx="1"/>
          </p:nvPr>
        </p:nvSpPr>
        <p:spPr>
          <a:xfrm>
            <a:off x="359532" y="3212976"/>
            <a:ext cx="8424936" cy="3263504"/>
          </a:xfrm>
        </p:spPr>
        <p:txBody>
          <a:bodyPr>
            <a:normAutofit fontScale="92500"/>
          </a:bodyPr>
          <a:lstStyle/>
          <a:p>
            <a:r>
              <a:rPr lang="en-GB" sz="3600" dirty="0"/>
              <a:t>Wildlife populations have declined by 52% </a:t>
            </a:r>
          </a:p>
          <a:p>
            <a:r>
              <a:rPr lang="en-GB" sz="3600" dirty="0"/>
              <a:t>Land-based populations have dropped by 39%</a:t>
            </a:r>
          </a:p>
          <a:p>
            <a:r>
              <a:rPr lang="en-GB" sz="3600" dirty="0"/>
              <a:t>Aquatic populations have dropped by 76%</a:t>
            </a:r>
          </a:p>
          <a:p>
            <a:r>
              <a:rPr lang="en-GB" sz="3600" dirty="0"/>
              <a:t>The biggest declines have been in the tropics</a:t>
            </a:r>
          </a:p>
          <a:p>
            <a:pPr marL="0" indent="0">
              <a:buNone/>
            </a:pPr>
            <a:r>
              <a:rPr lang="en-GB" sz="3000" dirty="0"/>
              <a:t>			The Living Planet Report 2014</a:t>
            </a:r>
          </a:p>
        </p:txBody>
      </p:sp>
    </p:spTree>
    <p:extLst>
      <p:ext uri="{BB962C8B-B14F-4D97-AF65-F5344CB8AC3E}">
        <p14:creationId xmlns:p14="http://schemas.microsoft.com/office/powerpoint/2010/main" val="8075976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4|2.7|2.1|2|2"/>
</p:tagLst>
</file>

<file path=ppt/tags/tag2.xml><?xml version="1.0" encoding="utf-8"?>
<p:tagLst xmlns:a="http://schemas.openxmlformats.org/drawingml/2006/main" xmlns:r="http://schemas.openxmlformats.org/officeDocument/2006/relationships" xmlns:p="http://schemas.openxmlformats.org/presentationml/2006/main">
  <p:tag name="TIMING" val="|6.8|5.1|4.4|4.6|4.6"/>
</p:tagLst>
</file>

<file path=ppt/tags/tag3.xml><?xml version="1.0" encoding="utf-8"?>
<p:tagLst xmlns:a="http://schemas.openxmlformats.org/drawingml/2006/main" xmlns:r="http://schemas.openxmlformats.org/officeDocument/2006/relationships" xmlns:p="http://schemas.openxmlformats.org/presentationml/2006/main">
  <p:tag name="TIMING" val="|4.3|4.4|3.3|6.5|5.8"/>
</p:tagLst>
</file>

<file path=ppt/tags/tag4.xml><?xml version="1.0" encoding="utf-8"?>
<p:tagLst xmlns:a="http://schemas.openxmlformats.org/drawingml/2006/main" xmlns:r="http://schemas.openxmlformats.org/officeDocument/2006/relationships" xmlns:p="http://schemas.openxmlformats.org/presentationml/2006/main">
  <p:tag name="TIMING" val="|2|5.8|6.3|8.4|4.6|4.5"/>
</p:tagLst>
</file>

<file path=ppt/tags/tag5.xml><?xml version="1.0" encoding="utf-8"?>
<p:tagLst xmlns:a="http://schemas.openxmlformats.org/drawingml/2006/main" xmlns:r="http://schemas.openxmlformats.org/officeDocument/2006/relationships" xmlns:p="http://schemas.openxmlformats.org/presentationml/2006/main">
  <p:tag name="TIMING" val="|0.9|5"/>
</p:tagLst>
</file>

<file path=ppt/tags/tag6.xml><?xml version="1.0" encoding="utf-8"?>
<p:tagLst xmlns:a="http://schemas.openxmlformats.org/drawingml/2006/main" xmlns:r="http://schemas.openxmlformats.org/officeDocument/2006/relationships" xmlns:p="http://schemas.openxmlformats.org/presentationml/2006/main">
  <p:tag name="TIMING" val="|2.6"/>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2.1|4.2|6.1|1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TotalTime>
  <Words>1150</Words>
  <Application>Microsoft Office PowerPoint</Application>
  <PresentationFormat>On-screen Show (4:3)</PresentationFormat>
  <Paragraphs>161</Paragraphs>
  <Slides>44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Matura MT Script Capitals</vt:lpstr>
      <vt:lpstr>Office Theme</vt:lpstr>
      <vt:lpstr>PowerPoint Presentation</vt:lpstr>
      <vt:lpstr>PowerPoint Presentation</vt:lpstr>
      <vt:lpstr>Praise</vt:lpstr>
      <vt:lpstr>Environmental change has always happened</vt:lpstr>
      <vt:lpstr>Chalk: Mid-Cretaceous (94 million years ago)              High global temperatures. No ice caps. Sea levels 200m higher. </vt:lpstr>
      <vt:lpstr>Over the past 750,000 years of Earth's history, Ice Ages have occurred at regular intervals, of approximately 100,000 years each. </vt:lpstr>
      <vt:lpstr>Environmental change has always happened – but its suddenly happening much faster</vt:lpstr>
      <vt:lpstr>Carbon Dioxide level measured at Mauna Loa Observatory, Hawaii</vt:lpstr>
      <vt:lpstr>Environmental change has always happened – but its suddenly happening much faster Since 1970:</vt:lpstr>
      <vt:lpstr>PowerPoint Presentation</vt:lpstr>
      <vt:lpstr>Pope Francis: Laudato si (2015)</vt:lpstr>
      <vt:lpstr>All things!</vt:lpstr>
      <vt:lpstr>PowerPoint Presentation</vt:lpstr>
      <vt:lpstr>PowerPoint Presentation</vt:lpstr>
      <vt:lpstr>PowerPoint Presentation</vt:lpstr>
      <vt:lpstr>PowerPoint Presentation</vt:lpstr>
      <vt:lpstr>PowerPoint Presentation</vt:lpstr>
      <vt:lpstr>A Rocha UK :</vt:lpstr>
      <vt:lpstr>The big picture</vt:lpstr>
      <vt:lpstr>The big picture</vt:lpstr>
      <vt:lpstr>The big picture</vt:lpstr>
      <vt:lpstr>The big picture</vt:lpstr>
      <vt:lpstr>The big picture</vt:lpstr>
      <vt:lpstr>What can Christians do?</vt:lpstr>
      <vt:lpstr>What can Christians do?</vt:lpstr>
      <vt:lpstr>What can Christians do?</vt:lpstr>
      <vt:lpstr>What can Christians do?</vt:lpstr>
      <vt:lpstr>A Rocha action</vt:lpstr>
      <vt:lpstr>PowerPoint Presentation</vt:lpstr>
      <vt:lpstr>PowerPoint Presentation</vt:lpstr>
      <vt:lpstr>PowerPoint Presentation</vt:lpstr>
      <vt:lpstr>PowerPoint Presentation</vt:lpstr>
      <vt:lpstr>Eco Survey</vt:lpstr>
      <vt:lpstr>PowerPoint Presentation</vt:lpstr>
      <vt:lpstr>PowerPoint Presentation</vt:lpstr>
      <vt:lpstr>PowerPoint Presentation</vt:lpstr>
      <vt:lpstr>The ‘Living Lightly 24:1’ plan</vt:lpstr>
      <vt:lpstr>The ‘Living Lightly 24:1’ plan</vt:lpstr>
      <vt:lpstr>The ‘Living Lightly 24:1’ plan</vt:lpstr>
      <vt:lpstr>The ‘Living Lightly 24:1’ plan</vt:lpstr>
      <vt:lpstr>Christian land managers –  Partners in Action </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Kemi Odukoya</dc:creator>
  <cp:lastModifiedBy>Janet Vaughan</cp:lastModifiedBy>
  <cp:revision>72</cp:revision>
  <dcterms:created xsi:type="dcterms:W3CDTF">2016-11-18T11:03:07Z</dcterms:created>
  <dcterms:modified xsi:type="dcterms:W3CDTF">2017-10-16T15:56:40Z</dcterms:modified>
</cp:coreProperties>
</file>