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1" r:id="rId8"/>
    <p:sldId id="272"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DDB"/>
    <a:srgbClr val="E9DB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4F1FA-04FA-4E0D-8213-A6679B011631}" type="datetimeFigureOut">
              <a:rPr lang="en-GB" smtClean="0"/>
              <a:t>11/10/2018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88DD9-D9BE-443A-9338-C42273EE4850}" type="slidenum">
              <a:rPr lang="en-GB" smtClean="0"/>
              <a:t>‹#›</a:t>
            </a:fld>
            <a:endParaRPr lang="en-GB"/>
          </a:p>
        </p:txBody>
      </p:sp>
    </p:spTree>
    <p:extLst>
      <p:ext uri="{BB962C8B-B14F-4D97-AF65-F5344CB8AC3E}">
        <p14:creationId xmlns:p14="http://schemas.microsoft.com/office/powerpoint/2010/main" val="31710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2</a:t>
            </a:fld>
            <a:endParaRPr lang="en-GB"/>
          </a:p>
        </p:txBody>
      </p:sp>
    </p:spTree>
    <p:extLst>
      <p:ext uri="{BB962C8B-B14F-4D97-AF65-F5344CB8AC3E}">
        <p14:creationId xmlns:p14="http://schemas.microsoft.com/office/powerpoint/2010/main" val="302595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11</a:t>
            </a:fld>
            <a:endParaRPr lang="en-GB"/>
          </a:p>
        </p:txBody>
      </p:sp>
    </p:spTree>
    <p:extLst>
      <p:ext uri="{BB962C8B-B14F-4D97-AF65-F5344CB8AC3E}">
        <p14:creationId xmlns:p14="http://schemas.microsoft.com/office/powerpoint/2010/main" val="329838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12</a:t>
            </a:fld>
            <a:endParaRPr lang="en-GB"/>
          </a:p>
        </p:txBody>
      </p:sp>
    </p:spTree>
    <p:extLst>
      <p:ext uri="{BB962C8B-B14F-4D97-AF65-F5344CB8AC3E}">
        <p14:creationId xmlns:p14="http://schemas.microsoft.com/office/powerpoint/2010/main" val="388445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13</a:t>
            </a:fld>
            <a:endParaRPr lang="en-GB"/>
          </a:p>
        </p:txBody>
      </p:sp>
    </p:spTree>
    <p:extLst>
      <p:ext uri="{BB962C8B-B14F-4D97-AF65-F5344CB8AC3E}">
        <p14:creationId xmlns:p14="http://schemas.microsoft.com/office/powerpoint/2010/main" val="381914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14</a:t>
            </a:fld>
            <a:endParaRPr lang="en-GB"/>
          </a:p>
        </p:txBody>
      </p:sp>
    </p:spTree>
    <p:extLst>
      <p:ext uri="{BB962C8B-B14F-4D97-AF65-F5344CB8AC3E}">
        <p14:creationId xmlns:p14="http://schemas.microsoft.com/office/powerpoint/2010/main" val="331979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15</a:t>
            </a:fld>
            <a:endParaRPr lang="en-GB"/>
          </a:p>
        </p:txBody>
      </p:sp>
    </p:spTree>
    <p:extLst>
      <p:ext uri="{BB962C8B-B14F-4D97-AF65-F5344CB8AC3E}">
        <p14:creationId xmlns:p14="http://schemas.microsoft.com/office/powerpoint/2010/main" val="260415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16</a:t>
            </a:fld>
            <a:endParaRPr lang="en-GB"/>
          </a:p>
        </p:txBody>
      </p:sp>
    </p:spTree>
    <p:extLst>
      <p:ext uri="{BB962C8B-B14F-4D97-AF65-F5344CB8AC3E}">
        <p14:creationId xmlns:p14="http://schemas.microsoft.com/office/powerpoint/2010/main" val="236890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17</a:t>
            </a:fld>
            <a:endParaRPr lang="en-GB"/>
          </a:p>
        </p:txBody>
      </p:sp>
    </p:spTree>
    <p:extLst>
      <p:ext uri="{BB962C8B-B14F-4D97-AF65-F5344CB8AC3E}">
        <p14:creationId xmlns:p14="http://schemas.microsoft.com/office/powerpoint/2010/main" val="96836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1C8F2-2783-4320-AF5A-BC1CEFBBD606}" type="slidenum">
              <a:rPr lang="en-GB" smtClean="0"/>
              <a:t>3</a:t>
            </a:fld>
            <a:endParaRPr lang="en-GB"/>
          </a:p>
        </p:txBody>
      </p:sp>
    </p:spTree>
    <p:extLst>
      <p:ext uri="{BB962C8B-B14F-4D97-AF65-F5344CB8AC3E}">
        <p14:creationId xmlns:p14="http://schemas.microsoft.com/office/powerpoint/2010/main" val="401062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4</a:t>
            </a:fld>
            <a:endParaRPr lang="en-GB"/>
          </a:p>
        </p:txBody>
      </p:sp>
    </p:spTree>
    <p:extLst>
      <p:ext uri="{BB962C8B-B14F-4D97-AF65-F5344CB8AC3E}">
        <p14:creationId xmlns:p14="http://schemas.microsoft.com/office/powerpoint/2010/main" val="185699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5</a:t>
            </a:fld>
            <a:endParaRPr lang="en-GB"/>
          </a:p>
        </p:txBody>
      </p:sp>
    </p:spTree>
    <p:extLst>
      <p:ext uri="{BB962C8B-B14F-4D97-AF65-F5344CB8AC3E}">
        <p14:creationId xmlns:p14="http://schemas.microsoft.com/office/powerpoint/2010/main" val="108119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6</a:t>
            </a:fld>
            <a:endParaRPr lang="en-GB"/>
          </a:p>
        </p:txBody>
      </p:sp>
    </p:spTree>
    <p:extLst>
      <p:ext uri="{BB962C8B-B14F-4D97-AF65-F5344CB8AC3E}">
        <p14:creationId xmlns:p14="http://schemas.microsoft.com/office/powerpoint/2010/main" val="89396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Hostile Environment: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i="1" dirty="0">
                <a:solidFill>
                  <a:srgbClr val="327F97"/>
                </a:solidFill>
                <a:latin typeface="ShinnRR Light" panose="00000300000000000000" pitchFamily="2" charset="0"/>
              </a:rPr>
              <a:t>A deliberately harsh regime:  </a:t>
            </a:r>
            <a:r>
              <a:rPr lang="en-GB" sz="1200" dirty="0">
                <a:solidFill>
                  <a:srgbClr val="327F97"/>
                </a:solidFill>
                <a:latin typeface="ShinnRR Light" panose="00000300000000000000" pitchFamily="2" charset="0"/>
              </a:rPr>
              <a:t>aims to put off those seeking sanctuary from coming to the UK; e.g. low level of asylum support S95(impact of so-called “pull factors” is strongly contested).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All asylum seekers viewed with </a:t>
            </a:r>
            <a:r>
              <a:rPr lang="en-GB" sz="1200" i="1" dirty="0">
                <a:solidFill>
                  <a:srgbClr val="327F97"/>
                </a:solidFill>
                <a:latin typeface="ShinnRR Light" panose="00000300000000000000" pitchFamily="2" charset="0"/>
              </a:rPr>
              <a:t>hermeneutic of suspicion</a:t>
            </a:r>
            <a:r>
              <a:rPr lang="en-GB" sz="1200" dirty="0">
                <a:solidFill>
                  <a:srgbClr val="327F97"/>
                </a:solidFill>
                <a:latin typeface="ShinnRR Light" panose="00000300000000000000" pitchFamily="2" charset="0"/>
              </a:rPr>
              <a:t>: affects their ability to get fair hearing in asylum determination system (and increases the trauma of experience)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Once asylum is refused, </a:t>
            </a:r>
            <a:r>
              <a:rPr lang="en-GB" sz="1200" i="1" dirty="0">
                <a:solidFill>
                  <a:srgbClr val="327F97"/>
                </a:solidFill>
                <a:latin typeface="ShinnRR Light" panose="00000300000000000000" pitchFamily="2" charset="0"/>
              </a:rPr>
              <a:t>web of punitive policies &amp; legislation </a:t>
            </a:r>
            <a:r>
              <a:rPr lang="en-GB" sz="1200" dirty="0">
                <a:solidFill>
                  <a:srgbClr val="327F97"/>
                </a:solidFill>
                <a:latin typeface="ShinnRR Light" panose="00000300000000000000" pitchFamily="2" charset="0"/>
              </a:rPr>
              <a:t>kicks in: aiming to make life in UK unbearable for undocumented migrants &amp; refused asylum seekers, to persuade them to leave UK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327F97"/>
                </a:solidFill>
                <a:latin typeface="ShinnRR Light" panose="00000300000000000000" pitchFamily="2" charset="0"/>
              </a:rPr>
              <a:t>The reality of the Hostile Environment makes it more difficult to regularise your case and have Refugee Status Acknowledged.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27F97"/>
              </a:solidFill>
              <a:latin typeface="ShinnRR Light" panose="00000300000000000000" pitchFamily="2"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E0F-BDB9-4783-AA5D-7E00684E4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1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Appeals Rights Exhausted: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27F97"/>
              </a:solidFill>
              <a:latin typeface="ShinnRR Book" panose="000004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327F97"/>
                </a:solidFill>
                <a:latin typeface="ShinnRR Book" panose="00000400000000000000" pitchFamily="2" charset="0"/>
              </a:rPr>
              <a:t>At the point that an individual becomes Appeals Rights Exhausted  they become known as a refused asylum seeker and are expected to leave the UK.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27F97"/>
              </a:solidFill>
              <a:latin typeface="ShinnRR Book" panose="00000400000000000000" pitchFamily="2" charset="0"/>
            </a:endParaRPr>
          </a:p>
          <a:p>
            <a:r>
              <a:rPr lang="en-GB" dirty="0">
                <a:solidFill>
                  <a:srgbClr val="327F97"/>
                </a:solidFill>
                <a:latin typeface="ShinnRR Light" panose="00000300000000000000" pitchFamily="2" charset="0"/>
              </a:rPr>
              <a:t>Refused asylum seekers have all government support cut and become and individuals are </a:t>
            </a:r>
            <a:r>
              <a:rPr lang="en-GB" b="1" dirty="0">
                <a:solidFill>
                  <a:srgbClr val="327F97"/>
                </a:solidFill>
                <a:latin typeface="ShinnRR Book" panose="00000400000000000000" pitchFamily="2" charset="0"/>
              </a:rPr>
              <a:t>forced into destitution</a:t>
            </a:r>
            <a:r>
              <a:rPr lang="en-GB" dirty="0">
                <a:solidFill>
                  <a:srgbClr val="327F97"/>
                </a:solidFill>
                <a:latin typeface="ShinnRR Light" panose="00000300000000000000" pitchFamily="2" charset="0"/>
              </a:rPr>
              <a:t>.</a:t>
            </a:r>
            <a:r>
              <a:rPr lang="en-GB" baseline="0" dirty="0">
                <a:solidFill>
                  <a:srgbClr val="327F97"/>
                </a:solidFill>
                <a:latin typeface="ShinnRR Light" panose="00000300000000000000" pitchFamily="2" charset="0"/>
              </a:rPr>
              <a:t> </a:t>
            </a:r>
            <a:r>
              <a:rPr lang="en-GB" dirty="0">
                <a:solidFill>
                  <a:srgbClr val="327F97"/>
                </a:solidFill>
                <a:latin typeface="ShinnRR Light" panose="00000300000000000000" pitchFamily="2" charset="0"/>
              </a:rPr>
              <a:t>The UK Government uses destitution as a purposeful tool as part of its Hostile Environment Agenda. It is deliberate, enforced destitution.</a:t>
            </a:r>
          </a:p>
          <a:p>
            <a:pPr marL="171450" indent="-171450">
              <a:buFontTx/>
              <a:buChar char="-"/>
            </a:pPr>
            <a:r>
              <a:rPr lang="en-GB" dirty="0">
                <a:solidFill>
                  <a:srgbClr val="327F97"/>
                </a:solidFill>
                <a:latin typeface="ShinnRR Light" panose="00000300000000000000" pitchFamily="2" charset="0"/>
              </a:rPr>
              <a:t>Ban on work and no access to support – no legal way to earn money</a:t>
            </a:r>
          </a:p>
          <a:p>
            <a:pPr marL="171450" indent="-171450">
              <a:buFontTx/>
              <a:buChar char="-"/>
            </a:pPr>
            <a:r>
              <a:rPr lang="en-GB" dirty="0">
                <a:solidFill>
                  <a:srgbClr val="327F97"/>
                </a:solidFill>
                <a:latin typeface="ShinnRR Light" panose="00000300000000000000" pitchFamily="2" charset="0"/>
              </a:rPr>
              <a:t>Reduced access to free healthcare</a:t>
            </a:r>
          </a:p>
          <a:p>
            <a:pPr marL="171450" indent="-171450">
              <a:buFontTx/>
              <a:buChar char="-"/>
            </a:pPr>
            <a:r>
              <a:rPr lang="en-GB" dirty="0">
                <a:solidFill>
                  <a:srgbClr val="327F97"/>
                </a:solidFill>
                <a:latin typeface="ShinnRR Light" panose="00000300000000000000" pitchFamily="2" charset="0"/>
              </a:rPr>
              <a:t>Criminalisation of daily activities e.g. driving</a:t>
            </a:r>
          </a:p>
          <a:p>
            <a:pPr marL="171450" indent="-171450">
              <a:buFontTx/>
              <a:buChar char="-"/>
            </a:pPr>
            <a:r>
              <a:rPr lang="en-GB" dirty="0">
                <a:solidFill>
                  <a:srgbClr val="327F97"/>
                </a:solidFill>
                <a:latin typeface="ShinnRR Light" panose="00000300000000000000" pitchFamily="2" charset="0"/>
              </a:rPr>
              <a:t>No</a:t>
            </a:r>
            <a:r>
              <a:rPr lang="en-GB" baseline="0" dirty="0">
                <a:solidFill>
                  <a:srgbClr val="327F97"/>
                </a:solidFill>
                <a:latin typeface="ShinnRR Light" panose="00000300000000000000" pitchFamily="2" charset="0"/>
              </a:rPr>
              <a:t> access to rental market or banking</a:t>
            </a:r>
            <a:endParaRPr lang="en-GB" dirty="0">
              <a:solidFill>
                <a:srgbClr val="327F97"/>
              </a:solidFill>
              <a:latin typeface="ShinnRR Light" panose="000003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trike="sngStrike" dirty="0">
              <a:solidFill>
                <a:srgbClr val="327F97"/>
              </a:solidFill>
              <a:latin typeface="ShinnRR Book" panose="00000400000000000000" pitchFamily="2" charset="0"/>
            </a:endParaRPr>
          </a:p>
          <a:p>
            <a:r>
              <a:rPr lang="en-GB" dirty="0">
                <a:solidFill>
                  <a:srgbClr val="327F97"/>
                </a:solidFill>
                <a:latin typeface="ShinnRR Light" panose="00000300000000000000" pitchFamily="2" charset="0"/>
              </a:rPr>
              <a:t>Fighting your asylum case becomes impossibly difficult when you are destitute:</a:t>
            </a:r>
          </a:p>
          <a:p>
            <a:pPr marL="285750" indent="-285750">
              <a:buFont typeface="Arial" panose="020B0604020202020204" pitchFamily="34" charset="0"/>
              <a:buChar char="•"/>
            </a:pPr>
            <a:r>
              <a:rPr lang="en-GB" dirty="0">
                <a:solidFill>
                  <a:srgbClr val="327F97"/>
                </a:solidFill>
                <a:latin typeface="ShinnRR Light" panose="00000300000000000000" pitchFamily="2" charset="0"/>
              </a:rPr>
              <a:t>Uncertainty and constant worry about basic necessities makes it hard to concentrate on the asylum case</a:t>
            </a:r>
          </a:p>
          <a:p>
            <a:pPr marL="285750" indent="-285750">
              <a:buFont typeface="Arial" panose="020B0604020202020204" pitchFamily="34" charset="0"/>
              <a:buChar char="•"/>
            </a:pPr>
            <a:r>
              <a:rPr lang="en-GB" dirty="0">
                <a:solidFill>
                  <a:srgbClr val="327F97"/>
                </a:solidFill>
                <a:latin typeface="ShinnRR Light" panose="00000300000000000000" pitchFamily="2" charset="0"/>
              </a:rPr>
              <a:t>You can’t afford to pay for transport to submit a fresh claim.</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trike="sngStrike" dirty="0">
              <a:solidFill>
                <a:srgbClr val="327F97"/>
              </a:solidFill>
              <a:latin typeface="ShinnRR Book" panose="00000400000000000000" pitchFamily="2"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E0F-BDB9-4783-AA5D-7E00684E4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6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9</a:t>
            </a:fld>
            <a:endParaRPr lang="en-GB"/>
          </a:p>
        </p:txBody>
      </p:sp>
    </p:spTree>
    <p:extLst>
      <p:ext uri="{BB962C8B-B14F-4D97-AF65-F5344CB8AC3E}">
        <p14:creationId xmlns:p14="http://schemas.microsoft.com/office/powerpoint/2010/main" val="62202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Jesuit Refugee Service (JRS) is an international Catholic organisation with a mission to accompany, serve and advocate on behalf of refugees and other forcibly displaced persons.</a:t>
            </a:r>
          </a:p>
          <a:p>
            <a:pPr marL="171450" indent="-171450">
              <a:buFontTx/>
              <a:buChar char="-"/>
            </a:pPr>
            <a:r>
              <a:rPr lang="en-GB" dirty="0"/>
              <a:t>JRS programmes can be found in over 50 countries providing assistance to: refugees in camps and cities, internally displaced people, asylum seekers in cities and those asylum seekers and refugees held in detention centres.</a:t>
            </a:r>
          </a:p>
          <a:p>
            <a:pPr marL="171450" indent="-171450">
              <a:buFontTx/>
              <a:buChar char="-"/>
            </a:pPr>
            <a:r>
              <a:rPr lang="en-GB" dirty="0"/>
              <a:t>The majority of JRS’ work is concentrated on education, emergency assistance, healthcare, livelihood activities and social services.</a:t>
            </a:r>
          </a:p>
          <a:p>
            <a:pPr marL="171450" indent="-171450">
              <a:buFontTx/>
              <a:buChar char="-"/>
            </a:pPr>
            <a:r>
              <a:rPr lang="en-GB" dirty="0"/>
              <a:t>At the end of 2016, more than 733,400 individuals were in direct beneficiaries of JRS projects.</a:t>
            </a:r>
          </a:p>
          <a:p>
            <a:pPr marL="171450" indent="-171450">
              <a:buFontTx/>
              <a:buChar char="-"/>
            </a:pPr>
            <a:r>
              <a:rPr lang="en-GB" dirty="0"/>
              <a:t>JRS also advocate on behalf of refugees and their human rights</a:t>
            </a:r>
          </a:p>
        </p:txBody>
      </p:sp>
      <p:sp>
        <p:nvSpPr>
          <p:cNvPr id="4" name="Slide Number Placeholder 3"/>
          <p:cNvSpPr>
            <a:spLocks noGrp="1"/>
          </p:cNvSpPr>
          <p:nvPr>
            <p:ph type="sldNum" sz="quarter" idx="10"/>
          </p:nvPr>
        </p:nvSpPr>
        <p:spPr/>
        <p:txBody>
          <a:bodyPr/>
          <a:lstStyle/>
          <a:p>
            <a:fld id="{2A71C8F2-2783-4320-AF5A-BC1CEFBBD606}" type="slidenum">
              <a:rPr lang="en-GB" smtClean="0"/>
              <a:t>10</a:t>
            </a:fld>
            <a:endParaRPr lang="en-GB"/>
          </a:p>
        </p:txBody>
      </p:sp>
    </p:spTree>
    <p:extLst>
      <p:ext uri="{BB962C8B-B14F-4D97-AF65-F5344CB8AC3E}">
        <p14:creationId xmlns:p14="http://schemas.microsoft.com/office/powerpoint/2010/main" val="214575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364055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27750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2061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C629AE-5954-4232-870B-BAD863DACCFB}"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1780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629AE-5954-4232-870B-BAD863DACCFB}"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7774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C629AE-5954-4232-870B-BAD863DACCFB}"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15028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C629AE-5954-4232-870B-BAD863DACCFB}"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27336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C629AE-5954-4232-870B-BAD863DACCFB}"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8264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629AE-5954-4232-870B-BAD863DACCFB}"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412725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629AE-5954-4232-870B-BAD863DACCFB}"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35290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629AE-5954-4232-870B-BAD863DACCFB}"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8F9E-061B-4008-A029-B2575A293918}" type="slidenum">
              <a:rPr lang="en-GB" smtClean="0"/>
              <a:t>‹#›</a:t>
            </a:fld>
            <a:endParaRPr lang="en-GB"/>
          </a:p>
        </p:txBody>
      </p:sp>
    </p:spTree>
    <p:extLst>
      <p:ext uri="{BB962C8B-B14F-4D97-AF65-F5344CB8AC3E}">
        <p14:creationId xmlns:p14="http://schemas.microsoft.com/office/powerpoint/2010/main" val="123660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29AE-5954-4232-870B-BAD863DACCFB}" type="datetimeFigureOut">
              <a:rPr lang="en-GB" smtClean="0"/>
              <a:t>11/10/2018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8F9E-061B-4008-A029-B2575A293918}" type="slidenum">
              <a:rPr lang="en-GB" smtClean="0"/>
              <a:t>‹#›</a:t>
            </a:fld>
            <a:endParaRPr lang="en-GB"/>
          </a:p>
        </p:txBody>
      </p:sp>
    </p:spTree>
    <p:extLst>
      <p:ext uri="{BB962C8B-B14F-4D97-AF65-F5344CB8AC3E}">
        <p14:creationId xmlns:p14="http://schemas.microsoft.com/office/powerpoint/2010/main" val="318377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3" y="1437060"/>
            <a:ext cx="11380392" cy="13542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210" y="3368565"/>
            <a:ext cx="3169579" cy="88781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680" y="4265192"/>
            <a:ext cx="4756639" cy="536734"/>
          </a:xfrm>
          <a:prstGeom prst="rect">
            <a:avLst/>
          </a:prstGeom>
        </p:spPr>
      </p:pic>
    </p:spTree>
    <p:extLst>
      <p:ext uri="{BB962C8B-B14F-4D97-AF65-F5344CB8AC3E}">
        <p14:creationId xmlns:p14="http://schemas.microsoft.com/office/powerpoint/2010/main" val="108246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1731055" y="643839"/>
            <a:ext cx="8729890"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A direct and personal approach</a:t>
            </a:r>
            <a:endParaRPr lang="en-GB" sz="4800" dirty="0">
              <a:solidFill>
                <a:srgbClr val="327F97"/>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6662" y="1474836"/>
            <a:ext cx="6998676" cy="3906192"/>
          </a:xfrm>
          <a:prstGeom prst="rect">
            <a:avLst/>
          </a:prstGeom>
        </p:spPr>
      </p:pic>
    </p:spTree>
    <p:extLst>
      <p:ext uri="{BB962C8B-B14F-4D97-AF65-F5344CB8AC3E}">
        <p14:creationId xmlns:p14="http://schemas.microsoft.com/office/powerpoint/2010/main" val="305635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3194404" y="522159"/>
            <a:ext cx="580319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individual interaction</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5487" t="14187" r="16193" b="2395"/>
          <a:stretch/>
        </p:blipFill>
        <p:spPr>
          <a:xfrm>
            <a:off x="2948286" y="1235011"/>
            <a:ext cx="6295427" cy="4158209"/>
          </a:xfrm>
          <a:prstGeom prst="rect">
            <a:avLst/>
          </a:prstGeom>
        </p:spPr>
      </p:pic>
    </p:spTree>
    <p:extLst>
      <p:ext uri="{BB962C8B-B14F-4D97-AF65-F5344CB8AC3E}">
        <p14:creationId xmlns:p14="http://schemas.microsoft.com/office/powerpoint/2010/main" val="170269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4340728" y="667625"/>
            <a:ext cx="340670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cooperation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0134" y="1652900"/>
            <a:ext cx="7147890" cy="3573945"/>
          </a:xfrm>
          <a:prstGeom prst="rect">
            <a:avLst/>
          </a:prstGeom>
        </p:spPr>
      </p:pic>
    </p:spTree>
    <p:extLst>
      <p:ext uri="{BB962C8B-B14F-4D97-AF65-F5344CB8AC3E}">
        <p14:creationId xmlns:p14="http://schemas.microsoft.com/office/powerpoint/2010/main" val="35074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2" name="Rectangle 1"/>
          <p:cNvSpPr/>
          <p:nvPr/>
        </p:nvSpPr>
        <p:spPr>
          <a:xfrm>
            <a:off x="3930984" y="532839"/>
            <a:ext cx="4330032" cy="830997"/>
          </a:xfrm>
          <a:prstGeom prst="rect">
            <a:avLst/>
          </a:prstGeom>
        </p:spPr>
        <p:txBody>
          <a:bodyPr wrap="none">
            <a:spAutoFit/>
          </a:bodyPr>
          <a:lstStyle/>
          <a:p>
            <a:r>
              <a:rPr lang="en-GB" sz="4800" i="1" dirty="0">
                <a:solidFill>
                  <a:srgbClr val="327F97"/>
                </a:solidFill>
                <a:latin typeface="Arial" panose="020B0604020202020204" pitchFamily="34" charset="0"/>
                <a:cs typeface="Arial" panose="020B0604020202020204" pitchFamily="34" charset="0"/>
              </a:rPr>
              <a:t>companionship</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2369"/>
          <a:stretch/>
        </p:blipFill>
        <p:spPr>
          <a:xfrm>
            <a:off x="2243504" y="1363836"/>
            <a:ext cx="7691804" cy="3943433"/>
          </a:xfrm>
          <a:prstGeom prst="rect">
            <a:avLst/>
          </a:prstGeom>
        </p:spPr>
      </p:pic>
    </p:spTree>
    <p:extLst>
      <p:ext uri="{BB962C8B-B14F-4D97-AF65-F5344CB8AC3E}">
        <p14:creationId xmlns:p14="http://schemas.microsoft.com/office/powerpoint/2010/main" val="209354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11" name="TextBox 10"/>
          <p:cNvSpPr txBox="1"/>
          <p:nvPr/>
        </p:nvSpPr>
        <p:spPr>
          <a:xfrm>
            <a:off x="2149642" y="916331"/>
            <a:ext cx="9577137" cy="2862322"/>
          </a:xfrm>
          <a:prstGeom prst="rect">
            <a:avLst/>
          </a:prstGeom>
          <a:noFill/>
        </p:spPr>
        <p:txBody>
          <a:bodyPr wrap="square" rtlCol="0">
            <a:spAutoFit/>
          </a:bodyPr>
          <a:lstStyle/>
          <a:p>
            <a:r>
              <a:rPr lang="en-GB" sz="3600" dirty="0">
                <a:solidFill>
                  <a:srgbClr val="327F97"/>
                </a:solidFill>
                <a:latin typeface="Arial" panose="020B0604020202020204" pitchFamily="34" charset="0"/>
                <a:cs typeface="Arial" panose="020B0604020202020204" pitchFamily="34" charset="0"/>
              </a:rPr>
              <a:t>“A direct and personal approach of individual interaction, cooperation and companionship between people, which places a value on human dignity and in the long-term leads to mutual empowerment”.</a:t>
            </a:r>
          </a:p>
        </p:txBody>
      </p:sp>
      <p:sp>
        <p:nvSpPr>
          <p:cNvPr id="13" name="TextBox 12"/>
          <p:cNvSpPr txBox="1"/>
          <p:nvPr/>
        </p:nvSpPr>
        <p:spPr>
          <a:xfrm>
            <a:off x="4141541" y="4384862"/>
            <a:ext cx="7857954" cy="461665"/>
          </a:xfrm>
          <a:prstGeom prst="rect">
            <a:avLst/>
          </a:prstGeom>
          <a:noFill/>
        </p:spPr>
        <p:txBody>
          <a:bodyPr wrap="square" rtlCol="0">
            <a:spAutoFit/>
          </a:bodyPr>
          <a:lstStyle/>
          <a:p>
            <a:r>
              <a:rPr lang="en-GB" sz="2400" dirty="0">
                <a:solidFill>
                  <a:srgbClr val="327F97"/>
                </a:solidFill>
                <a:latin typeface="Arial" panose="020B0604020202020204" pitchFamily="34" charset="0"/>
                <a:cs typeface="Arial" panose="020B0604020202020204" pitchFamily="34" charset="0"/>
              </a:rPr>
              <a:t>- Taken from JRS Europe’s recent publication, </a:t>
            </a:r>
            <a:r>
              <a:rPr lang="en-GB" sz="2400" i="1" dirty="0">
                <a:solidFill>
                  <a:srgbClr val="327F97"/>
                </a:solidFill>
                <a:latin typeface="Arial" panose="020B0604020202020204" pitchFamily="34" charset="0"/>
                <a:cs typeface="Arial" panose="020B0604020202020204" pitchFamily="34" charset="0"/>
              </a:rPr>
              <a:t>I Get You</a:t>
            </a:r>
            <a:endParaRPr lang="en-GB" sz="2400" dirty="0">
              <a:solidFill>
                <a:srgbClr val="327F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52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0230"/>
            <a:ext cx="8681456" cy="1079086"/>
          </a:xfrm>
          <a:prstGeom prst="rect">
            <a:avLst/>
          </a:prstGeom>
        </p:spPr>
      </p:pic>
      <p:sp>
        <p:nvSpPr>
          <p:cNvPr id="9" name="TextBox 8"/>
          <p:cNvSpPr txBox="1"/>
          <p:nvPr/>
        </p:nvSpPr>
        <p:spPr>
          <a:xfrm>
            <a:off x="1748590" y="1461312"/>
            <a:ext cx="8694820" cy="2123658"/>
          </a:xfrm>
          <a:prstGeom prst="rect">
            <a:avLst/>
          </a:prstGeom>
          <a:noFill/>
        </p:spPr>
        <p:txBody>
          <a:bodyPr wrap="square" rtlCol="0">
            <a:spAutoFit/>
          </a:bodyPr>
          <a:lstStyle/>
          <a:p>
            <a:r>
              <a:rPr lang="en-GB" sz="4400" dirty="0">
                <a:solidFill>
                  <a:srgbClr val="327F97"/>
                </a:solidFill>
                <a:latin typeface="Arial" panose="020B0604020202020204" pitchFamily="34" charset="0"/>
                <a:cs typeface="Arial" panose="020B0604020202020204" pitchFamily="34" charset="0"/>
              </a:rPr>
              <a:t>“Whenever I visit the centre it is like going to visit my long-term friends”.</a:t>
            </a:r>
          </a:p>
        </p:txBody>
      </p:sp>
      <p:sp>
        <p:nvSpPr>
          <p:cNvPr id="12" name="TextBox 11"/>
          <p:cNvSpPr txBox="1"/>
          <p:nvPr/>
        </p:nvSpPr>
        <p:spPr>
          <a:xfrm>
            <a:off x="6732265" y="4094976"/>
            <a:ext cx="4294081" cy="584775"/>
          </a:xfrm>
          <a:prstGeom prst="rect">
            <a:avLst/>
          </a:prstGeom>
          <a:noFill/>
        </p:spPr>
        <p:txBody>
          <a:bodyPr wrap="square" rtlCol="0">
            <a:spAutoFit/>
          </a:bodyPr>
          <a:lstStyle/>
          <a:p>
            <a:r>
              <a:rPr lang="en-GB" sz="3200" dirty="0">
                <a:solidFill>
                  <a:srgbClr val="327F97"/>
                </a:solidFill>
                <a:latin typeface="Arial" panose="020B0604020202020204" pitchFamily="34" charset="0"/>
                <a:cs typeface="Arial" panose="020B0604020202020204" pitchFamily="34" charset="0"/>
              </a:rPr>
              <a:t>- One of JRS’s friends</a:t>
            </a:r>
          </a:p>
        </p:txBody>
      </p:sp>
    </p:spTree>
    <p:extLst>
      <p:ext uri="{BB962C8B-B14F-4D97-AF65-F5344CB8AC3E}">
        <p14:creationId xmlns:p14="http://schemas.microsoft.com/office/powerpoint/2010/main" val="287078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20230"/>
            <a:ext cx="9278916" cy="1079086"/>
          </a:xfrm>
          <a:prstGeom prst="rect">
            <a:avLst/>
          </a:prstGeom>
        </p:spPr>
      </p:pic>
      <p:sp>
        <p:nvSpPr>
          <p:cNvPr id="7" name="TextBox 6"/>
          <p:cNvSpPr txBox="1"/>
          <p:nvPr/>
        </p:nvSpPr>
        <p:spPr>
          <a:xfrm>
            <a:off x="3826042" y="2516971"/>
            <a:ext cx="4539916" cy="584775"/>
          </a:xfrm>
          <a:prstGeom prst="rect">
            <a:avLst/>
          </a:prstGeom>
          <a:noFill/>
        </p:spPr>
        <p:txBody>
          <a:bodyPr wrap="square" rtlCol="0">
            <a:spAutoFit/>
          </a:bodyPr>
          <a:lstStyle/>
          <a:p>
            <a:r>
              <a:rPr lang="en-GB" sz="3200" dirty="0">
                <a:solidFill>
                  <a:srgbClr val="327F97"/>
                </a:solidFill>
                <a:latin typeface="Arial" panose="020B0604020202020204" pitchFamily="34" charset="0"/>
                <a:cs typeface="Arial" panose="020B0604020202020204" pitchFamily="34" charset="0"/>
              </a:rPr>
              <a:t>Thank you for listening!</a:t>
            </a:r>
          </a:p>
        </p:txBody>
      </p:sp>
    </p:spTree>
    <p:extLst>
      <p:ext uri="{BB962C8B-B14F-4D97-AF65-F5344CB8AC3E}">
        <p14:creationId xmlns:p14="http://schemas.microsoft.com/office/powerpoint/2010/main" val="16051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74" y="1977115"/>
            <a:ext cx="9522777" cy="4749196"/>
          </a:xfrm>
          <a:prstGeom prst="rect">
            <a:avLst/>
          </a:prstGeom>
        </p:spPr>
      </p:pic>
    </p:spTree>
    <p:extLst>
      <p:ext uri="{BB962C8B-B14F-4D97-AF65-F5344CB8AC3E}">
        <p14:creationId xmlns:p14="http://schemas.microsoft.com/office/powerpoint/2010/main" val="221494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7" y="527625"/>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2" y="2178034"/>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 y="3816974"/>
            <a:ext cx="1656000" cy="165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7" y="5671369"/>
            <a:ext cx="3943879" cy="1151926"/>
          </a:xfrm>
          <a:prstGeom prst="rect">
            <a:avLst/>
          </a:prstGeom>
        </p:spPr>
      </p:pic>
      <p:sp>
        <p:nvSpPr>
          <p:cNvPr id="2" name="Rectangle 1"/>
          <p:cNvSpPr/>
          <p:nvPr/>
        </p:nvSpPr>
        <p:spPr>
          <a:xfrm>
            <a:off x="2150099" y="1504704"/>
            <a:ext cx="9679577" cy="3046988"/>
          </a:xfrm>
          <a:prstGeom prst="rect">
            <a:avLst/>
          </a:prstGeom>
        </p:spPr>
        <p:txBody>
          <a:bodyPr wrap="square">
            <a:spAutoFit/>
          </a:bodyPr>
          <a:lstStyle/>
          <a:p>
            <a:pPr marL="342900" indent="-342900">
              <a:buFontTx/>
              <a:buChar char="-"/>
            </a:pPr>
            <a:r>
              <a:rPr lang="en-GB" sz="2400" dirty="0">
                <a:solidFill>
                  <a:srgbClr val="327F97"/>
                </a:solidFill>
                <a:latin typeface="Arial" panose="020B0604020202020204" pitchFamily="34" charset="0"/>
                <a:cs typeface="Arial" panose="020B0604020202020204" pitchFamily="34" charset="0"/>
              </a:rPr>
              <a:t>An international Catholic organisation that is a work of the Society of Jesus (the Jesuits)</a:t>
            </a:r>
          </a:p>
          <a:p>
            <a:pPr marL="342900" indent="-342900">
              <a:buFontTx/>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Tx/>
              <a:buChar char="-"/>
            </a:pPr>
            <a:r>
              <a:rPr lang="en-GB" sz="2400" dirty="0">
                <a:solidFill>
                  <a:srgbClr val="327F97"/>
                </a:solidFill>
                <a:latin typeface="Arial" panose="020B0604020202020204" pitchFamily="34" charset="0"/>
                <a:cs typeface="Arial" panose="020B0604020202020204" pitchFamily="34" charset="0"/>
              </a:rPr>
              <a:t>found in 51 countries</a:t>
            </a:r>
          </a:p>
          <a:p>
            <a:pPr marL="342900" indent="-342900">
              <a:buFontTx/>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Tx/>
              <a:buChar char="-"/>
            </a:pPr>
            <a:r>
              <a:rPr lang="en-GB" sz="2400" dirty="0">
                <a:solidFill>
                  <a:srgbClr val="327F97"/>
                </a:solidFill>
                <a:latin typeface="Arial" panose="020B0604020202020204" pitchFamily="34" charset="0"/>
                <a:cs typeface="Arial" panose="020B0604020202020204" pitchFamily="34" charset="0"/>
              </a:rPr>
              <a:t>Internationally our main areas of work are within </a:t>
            </a:r>
            <a:r>
              <a:rPr lang="en-GB" sz="2400" b="1" dirty="0">
                <a:solidFill>
                  <a:srgbClr val="327F97"/>
                </a:solidFill>
                <a:latin typeface="Arial" panose="020B0604020202020204" pitchFamily="34" charset="0"/>
                <a:cs typeface="Arial" panose="020B0604020202020204" pitchFamily="34" charset="0"/>
              </a:rPr>
              <a:t>education</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emergency assistance</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healthcare</a:t>
            </a:r>
            <a:r>
              <a:rPr lang="en-GB" sz="2400" dirty="0">
                <a:solidFill>
                  <a:srgbClr val="327F97"/>
                </a:solidFill>
                <a:latin typeface="Arial" panose="020B0604020202020204" pitchFamily="34" charset="0"/>
                <a:cs typeface="Arial" panose="020B0604020202020204" pitchFamily="34" charset="0"/>
              </a:rPr>
              <a:t>, </a:t>
            </a:r>
            <a:r>
              <a:rPr lang="en-GB" sz="2400" b="1" dirty="0">
                <a:solidFill>
                  <a:srgbClr val="327F97"/>
                </a:solidFill>
                <a:latin typeface="Arial" panose="020B0604020202020204" pitchFamily="34" charset="0"/>
                <a:cs typeface="Arial" panose="020B0604020202020204" pitchFamily="34" charset="0"/>
              </a:rPr>
              <a:t>livelihood activities </a:t>
            </a:r>
            <a:r>
              <a:rPr lang="en-GB" sz="2400" dirty="0">
                <a:solidFill>
                  <a:srgbClr val="327F97"/>
                </a:solidFill>
                <a:latin typeface="Arial" panose="020B0604020202020204" pitchFamily="34" charset="0"/>
                <a:cs typeface="Arial" panose="020B0604020202020204" pitchFamily="34" charset="0"/>
              </a:rPr>
              <a:t>and </a:t>
            </a:r>
            <a:r>
              <a:rPr lang="en-GB" sz="2400" b="1" dirty="0">
                <a:solidFill>
                  <a:srgbClr val="327F97"/>
                </a:solidFill>
                <a:latin typeface="Arial" panose="020B0604020202020204" pitchFamily="34" charset="0"/>
                <a:cs typeface="Arial" panose="020B0604020202020204" pitchFamily="34" charset="0"/>
              </a:rPr>
              <a:t>social services</a:t>
            </a:r>
          </a:p>
        </p:txBody>
      </p:sp>
    </p:spTree>
    <p:extLst>
      <p:ext uri="{BB962C8B-B14F-4D97-AF65-F5344CB8AC3E}">
        <p14:creationId xmlns:p14="http://schemas.microsoft.com/office/powerpoint/2010/main" val="2326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12" name="Picture 11">
            <a:extLst>
              <a:ext uri="{FF2B5EF4-FFF2-40B4-BE49-F238E27FC236}">
                <a16:creationId xmlns:a16="http://schemas.microsoft.com/office/drawing/2014/main" id="{04E32002-3154-4B9A-9342-5338B5CE4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180" y="522158"/>
            <a:ext cx="2420370" cy="3358105"/>
          </a:xfrm>
          <a:prstGeom prst="rect">
            <a:avLst/>
          </a:prstGeom>
        </p:spPr>
      </p:pic>
      <p:pic>
        <p:nvPicPr>
          <p:cNvPr id="14" name="Picture 13" descr="A large ship in a body of water&#10;&#10;Description generated with very high confidence">
            <a:extLst>
              <a:ext uri="{FF2B5EF4-FFF2-40B4-BE49-F238E27FC236}">
                <a16:creationId xmlns:a16="http://schemas.microsoft.com/office/drawing/2014/main" id="{96811338-A298-4882-A808-401113B1A5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6179" y="3872537"/>
            <a:ext cx="2420369" cy="1597822"/>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83656"/>
          <a:stretch/>
        </p:blipFill>
        <p:spPr>
          <a:xfrm>
            <a:off x="-37800" y="5794130"/>
            <a:ext cx="9009956" cy="964117"/>
          </a:xfrm>
          <a:prstGeom prst="rect">
            <a:avLst/>
          </a:prstGeom>
        </p:spPr>
      </p:pic>
      <p:sp>
        <p:nvSpPr>
          <p:cNvPr id="9" name="TextBox 8">
            <a:extLst>
              <a:ext uri="{FF2B5EF4-FFF2-40B4-BE49-F238E27FC236}">
                <a16:creationId xmlns:a16="http://schemas.microsoft.com/office/drawing/2014/main" id="{DE08777E-B820-4B0F-8CEB-835409A72E95}"/>
              </a:ext>
            </a:extLst>
          </p:cNvPr>
          <p:cNvSpPr txBox="1"/>
          <p:nvPr/>
        </p:nvSpPr>
        <p:spPr>
          <a:xfrm>
            <a:off x="189338" y="769375"/>
            <a:ext cx="9312991" cy="486287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JRS was born out of the concern of Fr. Arrupe SJ for the thousands of Vietnamese boat people fleeing their war-torn country. </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Founded in November 1980 as a work of the Society of Jesus, JRS was officially registered on 19 March 2000 at the Vatican State as a foundation</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“St Ignatius called us to go anywhere we are most needed for the greater service of God. The spiritual as well as material need of nearly 16 million refugees throughout the world today could scarcely be greater.” Pedro </a:t>
            </a:r>
            <a:r>
              <a:rPr lang="en-GB" sz="2400" dirty="0" err="1">
                <a:solidFill>
                  <a:srgbClr val="327F97"/>
                </a:solidFill>
                <a:latin typeface="Arial" panose="020B0604020202020204" pitchFamily="34" charset="0"/>
                <a:cs typeface="Arial" panose="020B0604020202020204" pitchFamily="34" charset="0"/>
              </a:rPr>
              <a:t>Arrupe</a:t>
            </a:r>
            <a:r>
              <a:rPr lang="en-GB" sz="2400" dirty="0">
                <a:solidFill>
                  <a:srgbClr val="327F97"/>
                </a:solidFill>
                <a:latin typeface="Arial" panose="020B0604020202020204" pitchFamily="34" charset="0"/>
                <a:cs typeface="Arial" panose="020B0604020202020204" pitchFamily="34" charset="0"/>
              </a:rPr>
              <a:t> SJ 14, November 1980</a:t>
            </a:r>
          </a:p>
          <a:p>
            <a:endParaRPr lang="en-GB" sz="2200" dirty="0">
              <a:solidFill>
                <a:srgbClr val="327F97"/>
              </a:solidFill>
              <a:latin typeface="ShinnRR Light" panose="00000300000000000000" pitchFamily="2" charset="0"/>
            </a:endParaRPr>
          </a:p>
        </p:txBody>
      </p:sp>
    </p:spTree>
    <p:extLst>
      <p:ext uri="{BB962C8B-B14F-4D97-AF65-F5344CB8AC3E}">
        <p14:creationId xmlns:p14="http://schemas.microsoft.com/office/powerpoint/2010/main" val="109391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1" y="5778914"/>
            <a:ext cx="6059949" cy="1079086"/>
          </a:xfrm>
          <a:prstGeom prst="rect">
            <a:avLst/>
          </a:prstGeom>
        </p:spPr>
      </p:pic>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sp>
        <p:nvSpPr>
          <p:cNvPr id="13" name="TextBox 12"/>
          <p:cNvSpPr txBox="1"/>
          <p:nvPr/>
        </p:nvSpPr>
        <p:spPr>
          <a:xfrm>
            <a:off x="1989220" y="878937"/>
            <a:ext cx="9545053" cy="1323439"/>
          </a:xfrm>
          <a:prstGeom prst="rect">
            <a:avLst/>
          </a:prstGeom>
          <a:noFill/>
        </p:spPr>
        <p:txBody>
          <a:bodyPr wrap="square" rtlCol="0">
            <a:spAutoFit/>
          </a:bodyPr>
          <a:lstStyle/>
          <a:p>
            <a:pPr algn="just"/>
            <a:r>
              <a:rPr lang="en-GB" sz="2400" dirty="0">
                <a:solidFill>
                  <a:srgbClr val="327F97"/>
                </a:solidFill>
                <a:latin typeface="Arial" panose="020B0604020202020204" pitchFamily="34" charset="0"/>
                <a:cs typeface="Arial" panose="020B0604020202020204" pitchFamily="34" charset="0"/>
              </a:rPr>
              <a:t>The mission of the Jesuit Refugee Service is to </a:t>
            </a:r>
            <a:r>
              <a:rPr lang="en-GB" sz="2800" b="1" dirty="0">
                <a:solidFill>
                  <a:srgbClr val="327F97"/>
                </a:solidFill>
                <a:latin typeface="Arial" panose="020B0604020202020204" pitchFamily="34" charset="0"/>
                <a:cs typeface="Arial" panose="020B0604020202020204" pitchFamily="34" charset="0"/>
              </a:rPr>
              <a:t>accompany</a:t>
            </a:r>
            <a:r>
              <a:rPr lang="en-GB" sz="2400" dirty="0">
                <a:solidFill>
                  <a:srgbClr val="327F97"/>
                </a:solidFill>
                <a:latin typeface="Arial" panose="020B0604020202020204" pitchFamily="34" charset="0"/>
                <a:cs typeface="Arial" panose="020B0604020202020204" pitchFamily="34" charset="0"/>
              </a:rPr>
              <a:t>, </a:t>
            </a:r>
            <a:r>
              <a:rPr lang="en-GB" sz="2800" b="1" dirty="0">
                <a:solidFill>
                  <a:srgbClr val="327F97"/>
                </a:solidFill>
                <a:latin typeface="Arial" panose="020B0604020202020204" pitchFamily="34" charset="0"/>
                <a:cs typeface="Arial" panose="020B0604020202020204" pitchFamily="34" charset="0"/>
              </a:rPr>
              <a:t>serve</a:t>
            </a:r>
            <a:r>
              <a:rPr lang="en-GB" sz="2400" dirty="0">
                <a:solidFill>
                  <a:srgbClr val="327F97"/>
                </a:solidFill>
                <a:latin typeface="Arial" panose="020B0604020202020204" pitchFamily="34" charset="0"/>
                <a:cs typeface="Arial" panose="020B0604020202020204" pitchFamily="34" charset="0"/>
              </a:rPr>
              <a:t> and </a:t>
            </a:r>
            <a:r>
              <a:rPr lang="en-GB" sz="2800" b="1" dirty="0">
                <a:solidFill>
                  <a:srgbClr val="327F97"/>
                </a:solidFill>
                <a:latin typeface="Arial" panose="020B0604020202020204" pitchFamily="34" charset="0"/>
                <a:cs typeface="Arial" panose="020B0604020202020204" pitchFamily="34" charset="0"/>
              </a:rPr>
              <a:t>advocate</a:t>
            </a:r>
            <a:r>
              <a:rPr lang="en-GB" sz="2400" dirty="0">
                <a:solidFill>
                  <a:srgbClr val="327F97"/>
                </a:solidFill>
                <a:latin typeface="Arial" panose="020B0604020202020204" pitchFamily="34" charset="0"/>
                <a:cs typeface="Arial" panose="020B0604020202020204" pitchFamily="34" charset="0"/>
              </a:rPr>
              <a:t> for the rights of refugees and other forcibly displaced persons. </a:t>
            </a:r>
          </a:p>
        </p:txBody>
      </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26041" t="27150" r="26853" b="20637"/>
          <a:stretch/>
        </p:blipFill>
        <p:spPr>
          <a:xfrm>
            <a:off x="5743420" y="2202377"/>
            <a:ext cx="4473813" cy="3070264"/>
          </a:xfrm>
          <a:prstGeom prst="rect">
            <a:avLst/>
          </a:prstGeom>
        </p:spPr>
      </p:pic>
    </p:spTree>
    <p:extLst>
      <p:ext uri="{BB962C8B-B14F-4D97-AF65-F5344CB8AC3E}">
        <p14:creationId xmlns:p14="http://schemas.microsoft.com/office/powerpoint/2010/main" val="46935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9717866" cy="1079086"/>
          </a:xfrm>
          <a:prstGeom prst="rect">
            <a:avLst/>
          </a:prstGeom>
        </p:spPr>
      </p:pic>
      <p:sp>
        <p:nvSpPr>
          <p:cNvPr id="9" name="TextBox 8"/>
          <p:cNvSpPr txBox="1"/>
          <p:nvPr/>
        </p:nvSpPr>
        <p:spPr>
          <a:xfrm>
            <a:off x="2305437" y="1110593"/>
            <a:ext cx="9256294"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JRS attend the Welfare Centres in both </a:t>
            </a:r>
            <a:r>
              <a:rPr lang="en-GB" sz="2400" dirty="0" err="1">
                <a:solidFill>
                  <a:srgbClr val="327F97"/>
                </a:solidFill>
                <a:latin typeface="Arial" panose="020B0604020202020204" pitchFamily="34" charset="0"/>
                <a:cs typeface="Arial" panose="020B0604020202020204" pitchFamily="34" charset="0"/>
              </a:rPr>
              <a:t>Harmondsworth</a:t>
            </a:r>
            <a:r>
              <a:rPr lang="en-GB" sz="2400" dirty="0">
                <a:solidFill>
                  <a:srgbClr val="327F97"/>
                </a:solidFill>
                <a:latin typeface="Arial" panose="020B0604020202020204" pitchFamily="34" charset="0"/>
                <a:cs typeface="Arial" panose="020B0604020202020204" pitchFamily="34" charset="0"/>
              </a:rPr>
              <a:t> and Colnbrook Immigration Removal Centres, near Heathrow, on a weekly basis.</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We are able to help make referrals to specialist services and we operate a legal liaison service to help ensure better communication between detainees and their solicitors.</a:t>
            </a:r>
          </a:p>
          <a:p>
            <a:pPr marL="342900" indent="-342900">
              <a:buFont typeface="Arial" panose="020B0604020202020204" pitchFamily="34" charset="0"/>
              <a:buChar char="-"/>
            </a:pPr>
            <a:endParaRPr lang="en-GB" sz="24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327F97"/>
                </a:solidFill>
                <a:latin typeface="Arial" panose="020B0604020202020204" pitchFamily="34" charset="0"/>
                <a:cs typeface="Arial" panose="020B0604020202020204" pitchFamily="34" charset="0"/>
              </a:rPr>
              <a:t>Our volunteer visitors offer friendship and a listening ear to those who are left to feel abandoned and lonely. </a:t>
            </a:r>
          </a:p>
        </p:txBody>
      </p:sp>
    </p:spTree>
    <p:extLst>
      <p:ext uri="{BB962C8B-B14F-4D97-AF65-F5344CB8AC3E}">
        <p14:creationId xmlns:p14="http://schemas.microsoft.com/office/powerpoint/2010/main" val="134122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9717866" cy="1079086"/>
          </a:xfrm>
          <a:prstGeom prst="rect">
            <a:avLst/>
          </a:prstGeom>
        </p:spPr>
      </p:pic>
      <p:sp>
        <p:nvSpPr>
          <p:cNvPr id="10" name="TextBox 9"/>
          <p:cNvSpPr txBox="1"/>
          <p:nvPr/>
        </p:nvSpPr>
        <p:spPr>
          <a:xfrm>
            <a:off x="1798827" y="905549"/>
            <a:ext cx="10280878" cy="4154984"/>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JRS accompanies destitute asylum seekers who receive no financial support from Government and rely on charities and the kindness of others.</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Those who attend our weekly day centre in Wapping receive travel money so that they can access important legal and medical appointments, emergency mini-grants to newly destitute individuals and a healthy warm lunch.</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Our Day Centre is a safe space to rest, get referrals to key services and meet friends over a cup of tea or coffee. </a:t>
            </a:r>
          </a:p>
          <a:p>
            <a:pPr marL="342900" indent="-342900">
              <a:buFont typeface="Arial" panose="020B0604020202020204" pitchFamily="34" charset="0"/>
              <a:buChar char="-"/>
            </a:pPr>
            <a:endParaRPr lang="en-GB" sz="2200" dirty="0">
              <a:solidFill>
                <a:srgbClr val="327F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327F97"/>
                </a:solidFill>
                <a:latin typeface="Arial" panose="020B0604020202020204" pitchFamily="34" charset="0"/>
                <a:cs typeface="Arial" panose="020B0604020202020204" pitchFamily="34" charset="0"/>
              </a:rPr>
              <a:t>Each month we give out over 200 toiletry packs and we often distribute clothing and food parcels.</a:t>
            </a:r>
          </a:p>
        </p:txBody>
      </p:sp>
    </p:spTree>
    <p:extLst>
      <p:ext uri="{BB962C8B-B14F-4D97-AF65-F5344CB8AC3E}">
        <p14:creationId xmlns:p14="http://schemas.microsoft.com/office/powerpoint/2010/main" val="370649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B9100-9B99-409C-AD91-517DBBDA882D}"/>
              </a:ext>
            </a:extLst>
          </p:cNvPr>
          <p:cNvSpPr/>
          <p:nvPr/>
        </p:nvSpPr>
        <p:spPr>
          <a:xfrm>
            <a:off x="0" y="545932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A8B1C0C3-34D9-4ED4-87FF-353799F8B4DC}"/>
              </a:ext>
            </a:extLst>
          </p:cNvPr>
          <p:cNvGrpSpPr/>
          <p:nvPr/>
        </p:nvGrpSpPr>
        <p:grpSpPr>
          <a:xfrm>
            <a:off x="0" y="0"/>
            <a:ext cx="12191999" cy="6858000"/>
            <a:chOff x="0" y="0"/>
            <a:chExt cx="12192000" cy="6858000"/>
          </a:xfrm>
        </p:grpSpPr>
        <p:sp>
          <p:nvSpPr>
            <p:cNvPr id="4" name="Rectangle 3">
              <a:extLst>
                <a:ext uri="{FF2B5EF4-FFF2-40B4-BE49-F238E27FC236}">
                  <a16:creationId xmlns:a16="http://schemas.microsoft.com/office/drawing/2014/main" id="{E52B9100-9B99-409C-AD91-517DBBDA882D}"/>
                </a:ext>
              </a:extLst>
            </p:cNvPr>
            <p:cNvSpPr/>
            <p:nvPr/>
          </p:nvSpPr>
          <p:spPr>
            <a:xfrm>
              <a:off x="0" y="5926015"/>
              <a:ext cx="12192000" cy="931985"/>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640" y="6045540"/>
            <a:ext cx="1356359" cy="812459"/>
          </a:xfrm>
          <a:prstGeom prst="rect">
            <a:avLst/>
          </a:prstGeom>
        </p:spPr>
      </p:pic>
      <p:sp>
        <p:nvSpPr>
          <p:cNvPr id="3" name="TextBox 2"/>
          <p:cNvSpPr txBox="1"/>
          <p:nvPr/>
        </p:nvSpPr>
        <p:spPr>
          <a:xfrm>
            <a:off x="439365" y="1042679"/>
            <a:ext cx="11313268"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The Hostile Environment (or compliance environment) frames the entire asylum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 deliberately harsh regime:  </a:t>
            </a: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aims to put off those seeking sanctuary from coming to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All asylum seekers viewed with </a:t>
            </a: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hermeneutic of suspicion</a:t>
            </a: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Once asylum is refused, </a:t>
            </a:r>
            <a:r>
              <a:rPr kumimoji="0" lang="en-GB" sz="2400" b="0" i="1"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web of punitive policies &amp; legislation </a:t>
            </a: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kicks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More difficult to regularise your case and have Refugee Status Acknowledged.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61786"/>
            <a:ext cx="7267062" cy="1182727"/>
          </a:xfrm>
          <a:prstGeom prst="rect">
            <a:avLst/>
          </a:prstGeom>
        </p:spPr>
      </p:pic>
    </p:spTree>
    <p:extLst>
      <p:ext uri="{BB962C8B-B14F-4D97-AF65-F5344CB8AC3E}">
        <p14:creationId xmlns:p14="http://schemas.microsoft.com/office/powerpoint/2010/main" val="178554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0" y="-50814"/>
            <a:ext cx="12192000" cy="6863327"/>
          </a:xfrm>
          <a:prstGeom prst="rect">
            <a:avLst/>
          </a:prstGeom>
        </p:spPr>
      </p:pic>
      <p:sp>
        <p:nvSpPr>
          <p:cNvPr id="9" name="Regular Pentagon 8"/>
          <p:cNvSpPr/>
          <p:nvPr/>
        </p:nvSpPr>
        <p:spPr>
          <a:xfrm>
            <a:off x="2077625" y="-420266"/>
            <a:ext cx="8036750" cy="7081916"/>
          </a:xfrm>
          <a:custGeom>
            <a:avLst/>
            <a:gdLst>
              <a:gd name="connsiteX0" fmla="*/ 9 w 8036768"/>
              <a:gd name="connsiteY0" fmla="*/ 2705051 h 7081934"/>
              <a:gd name="connsiteX1" fmla="*/ 4018384 w 8036768"/>
              <a:gd name="connsiteY1" fmla="*/ 0 h 7081934"/>
              <a:gd name="connsiteX2" fmla="*/ 8036759 w 8036768"/>
              <a:gd name="connsiteY2" fmla="*/ 2705051 h 7081934"/>
              <a:gd name="connsiteX3" fmla="*/ 6501877 w 8036768"/>
              <a:gd name="connsiteY3" fmla="*/ 7081916 h 7081934"/>
              <a:gd name="connsiteX4" fmla="*/ 1534891 w 8036768"/>
              <a:gd name="connsiteY4" fmla="*/ 7081916 h 7081934"/>
              <a:gd name="connsiteX5" fmla="*/ 9 w 8036768"/>
              <a:gd name="connsiteY5" fmla="*/ 2705051 h 7081934"/>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1837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 name="connsiteX0" fmla="*/ 0 w 8036750"/>
              <a:gd name="connsiteY0" fmla="*/ 2705051 h 7081916"/>
              <a:gd name="connsiteX1" fmla="*/ 4009045 w 8036750"/>
              <a:gd name="connsiteY1" fmla="*/ 0 h 7081916"/>
              <a:gd name="connsiteX2" fmla="*/ 8036750 w 8036750"/>
              <a:gd name="connsiteY2" fmla="*/ 2705051 h 7081916"/>
              <a:gd name="connsiteX3" fmla="*/ 6501868 w 8036750"/>
              <a:gd name="connsiteY3" fmla="*/ 7081916 h 7081916"/>
              <a:gd name="connsiteX4" fmla="*/ 1534882 w 8036750"/>
              <a:gd name="connsiteY4" fmla="*/ 7081916 h 7081916"/>
              <a:gd name="connsiteX5" fmla="*/ 0 w 8036750"/>
              <a:gd name="connsiteY5" fmla="*/ 2705051 h 708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6750" h="7081916">
                <a:moveTo>
                  <a:pt x="0" y="2705051"/>
                </a:moveTo>
                <a:lnTo>
                  <a:pt x="4009045" y="0"/>
                </a:lnTo>
                <a:cubicBezTo>
                  <a:pt x="4546070" y="341848"/>
                  <a:pt x="6697292" y="1803367"/>
                  <a:pt x="8036750" y="2705051"/>
                </a:cubicBezTo>
                <a:lnTo>
                  <a:pt x="6501868" y="7081916"/>
                </a:lnTo>
                <a:lnTo>
                  <a:pt x="1534882" y="7081916"/>
                </a:lnTo>
                <a:lnTo>
                  <a:pt x="0" y="2705051"/>
                </a:lnTo>
                <a:close/>
              </a:path>
            </a:pathLst>
          </a:cu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gular Pentagon 15"/>
          <p:cNvSpPr/>
          <p:nvPr/>
        </p:nvSpPr>
        <p:spPr>
          <a:xfrm>
            <a:off x="2936032" y="356633"/>
            <a:ext cx="6319935" cy="5530328"/>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gular Pentagon 18"/>
          <p:cNvSpPr/>
          <p:nvPr/>
        </p:nvSpPr>
        <p:spPr>
          <a:xfrm>
            <a:off x="3718969" y="1059705"/>
            <a:ext cx="4754059" cy="4160091"/>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gular Pentagon 24"/>
          <p:cNvSpPr/>
          <p:nvPr/>
        </p:nvSpPr>
        <p:spPr>
          <a:xfrm>
            <a:off x="4326065" y="1590951"/>
            <a:ext cx="3539866" cy="3097598"/>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gular Pentagon 25"/>
          <p:cNvSpPr/>
          <p:nvPr/>
        </p:nvSpPr>
        <p:spPr>
          <a:xfrm>
            <a:off x="4943191" y="2130974"/>
            <a:ext cx="2305614" cy="2017552"/>
          </a:xfrm>
          <a:prstGeom prst="pentagon">
            <a:avLst/>
          </a:prstGeom>
          <a:noFill/>
          <a:ln w="38100">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a:stCxn id="26" idx="5"/>
          </p:cNvCxnSpPr>
          <p:nvPr/>
        </p:nvCxnSpPr>
        <p:spPr>
          <a:xfrm flipV="1">
            <a:off x="7248803" y="1838325"/>
            <a:ext cx="4943197" cy="1063283"/>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6" idx="0"/>
          </p:cNvCxnSpPr>
          <p:nvPr/>
        </p:nvCxnSpPr>
        <p:spPr>
          <a:xfrm flipV="1">
            <a:off x="6095998" y="447675"/>
            <a:ext cx="0" cy="1683299"/>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1"/>
          </p:cNvCxnSpPr>
          <p:nvPr/>
        </p:nvCxnSpPr>
        <p:spPr>
          <a:xfrm flipH="1" flipV="1">
            <a:off x="0" y="1838325"/>
            <a:ext cx="4943193" cy="1063283"/>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2"/>
          </p:cNvCxnSpPr>
          <p:nvPr/>
        </p:nvCxnSpPr>
        <p:spPr>
          <a:xfrm flipH="1">
            <a:off x="3927951" y="4148521"/>
            <a:ext cx="1455575" cy="2028950"/>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4"/>
          </p:cNvCxnSpPr>
          <p:nvPr/>
        </p:nvCxnSpPr>
        <p:spPr>
          <a:xfrm>
            <a:off x="6808470" y="4148521"/>
            <a:ext cx="1840398" cy="2593802"/>
          </a:xfrm>
          <a:prstGeom prst="line">
            <a:avLst/>
          </a:prstGeom>
          <a:ln w="38100">
            <a:solidFill>
              <a:srgbClr val="327F97"/>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45213" y="2684838"/>
            <a:ext cx="14851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Appeals Rights Exhausted</a:t>
            </a:r>
          </a:p>
        </p:txBody>
      </p:sp>
      <p:sp>
        <p:nvSpPr>
          <p:cNvPr id="2" name="TextBox 1"/>
          <p:cNvSpPr txBox="1"/>
          <p:nvPr/>
        </p:nvSpPr>
        <p:spPr>
          <a:xfrm rot="19588479">
            <a:off x="4646795" y="2151826"/>
            <a:ext cx="1469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Ban on work</a:t>
            </a:r>
          </a:p>
        </p:txBody>
      </p:sp>
      <p:sp>
        <p:nvSpPr>
          <p:cNvPr id="17" name="TextBox 16"/>
          <p:cNvSpPr txBox="1"/>
          <p:nvPr/>
        </p:nvSpPr>
        <p:spPr>
          <a:xfrm rot="2027265">
            <a:off x="5975046" y="1844998"/>
            <a:ext cx="23195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Access to support</a:t>
            </a:r>
          </a:p>
        </p:txBody>
      </p:sp>
      <p:sp>
        <p:nvSpPr>
          <p:cNvPr id="18" name="TextBox 17"/>
          <p:cNvSpPr txBox="1"/>
          <p:nvPr/>
        </p:nvSpPr>
        <p:spPr>
          <a:xfrm rot="4257047">
            <a:off x="3272802" y="3720092"/>
            <a:ext cx="2319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Forced Destitution</a:t>
            </a:r>
          </a:p>
        </p:txBody>
      </p:sp>
      <p:sp>
        <p:nvSpPr>
          <p:cNvPr id="20" name="TextBox 19"/>
          <p:cNvSpPr txBox="1"/>
          <p:nvPr/>
        </p:nvSpPr>
        <p:spPr>
          <a:xfrm rot="17341244">
            <a:off x="7268911" y="4037507"/>
            <a:ext cx="3470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Criminalisation of daily activities</a:t>
            </a:r>
          </a:p>
        </p:txBody>
      </p:sp>
      <p:sp>
        <p:nvSpPr>
          <p:cNvPr id="3" name="TextBox 2"/>
          <p:cNvSpPr txBox="1"/>
          <p:nvPr/>
        </p:nvSpPr>
        <p:spPr>
          <a:xfrm>
            <a:off x="5579214" y="4250706"/>
            <a:ext cx="10327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Isolated</a:t>
            </a:r>
          </a:p>
        </p:txBody>
      </p:sp>
      <p:sp>
        <p:nvSpPr>
          <p:cNvPr id="21" name="TextBox 20"/>
          <p:cNvSpPr txBox="1"/>
          <p:nvPr/>
        </p:nvSpPr>
        <p:spPr>
          <a:xfrm rot="17337439">
            <a:off x="6658140" y="3469404"/>
            <a:ext cx="2319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Street Homeless</a:t>
            </a:r>
          </a:p>
        </p:txBody>
      </p:sp>
      <p:sp>
        <p:nvSpPr>
          <p:cNvPr id="6" name="TextBox 5"/>
          <p:cNvSpPr txBox="1"/>
          <p:nvPr/>
        </p:nvSpPr>
        <p:spPr>
          <a:xfrm rot="19597852">
            <a:off x="3600850" y="1384028"/>
            <a:ext cx="2333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Risk of Detention</a:t>
            </a:r>
          </a:p>
        </p:txBody>
      </p:sp>
      <p:sp>
        <p:nvSpPr>
          <p:cNvPr id="22" name="TextBox 21"/>
          <p:cNvSpPr txBox="1"/>
          <p:nvPr/>
        </p:nvSpPr>
        <p:spPr>
          <a:xfrm>
            <a:off x="4985645" y="4795617"/>
            <a:ext cx="22623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Loss of Dignity</a:t>
            </a:r>
          </a:p>
        </p:txBody>
      </p:sp>
      <p:sp>
        <p:nvSpPr>
          <p:cNvPr id="23" name="TextBox 22"/>
          <p:cNvSpPr txBox="1"/>
          <p:nvPr/>
        </p:nvSpPr>
        <p:spPr>
          <a:xfrm rot="2022034">
            <a:off x="6057701" y="1464919"/>
            <a:ext cx="28815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access to Rental Market</a:t>
            </a:r>
          </a:p>
        </p:txBody>
      </p:sp>
      <p:sp>
        <p:nvSpPr>
          <p:cNvPr id="24" name="TextBox 23"/>
          <p:cNvSpPr txBox="1"/>
          <p:nvPr/>
        </p:nvSpPr>
        <p:spPr>
          <a:xfrm rot="2003598">
            <a:off x="6914761" y="1153655"/>
            <a:ext cx="2516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Bank accounts Frozen</a:t>
            </a:r>
          </a:p>
        </p:txBody>
      </p:sp>
      <p:sp>
        <p:nvSpPr>
          <p:cNvPr id="28" name="TextBox 27"/>
          <p:cNvSpPr txBox="1"/>
          <p:nvPr/>
        </p:nvSpPr>
        <p:spPr>
          <a:xfrm>
            <a:off x="4374162" y="5410249"/>
            <a:ext cx="36196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Completely dependent on others</a:t>
            </a:r>
          </a:p>
        </p:txBody>
      </p:sp>
      <p:sp>
        <p:nvSpPr>
          <p:cNvPr id="30" name="TextBox 29"/>
          <p:cNvSpPr txBox="1"/>
          <p:nvPr/>
        </p:nvSpPr>
        <p:spPr>
          <a:xfrm rot="2056475">
            <a:off x="6311530" y="2142111"/>
            <a:ext cx="1025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Anxiety</a:t>
            </a:r>
          </a:p>
        </p:txBody>
      </p:sp>
      <p:sp>
        <p:nvSpPr>
          <p:cNvPr id="32" name="TextBox 31"/>
          <p:cNvSpPr txBox="1"/>
          <p:nvPr/>
        </p:nvSpPr>
        <p:spPr>
          <a:xfrm rot="19597852">
            <a:off x="4079893" y="1672558"/>
            <a:ext cx="2333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Constant Worry</a:t>
            </a:r>
          </a:p>
        </p:txBody>
      </p:sp>
      <p:sp>
        <p:nvSpPr>
          <p:cNvPr id="35" name="TextBox 34"/>
          <p:cNvSpPr txBox="1"/>
          <p:nvPr/>
        </p:nvSpPr>
        <p:spPr>
          <a:xfrm rot="19597852">
            <a:off x="2573492" y="1156892"/>
            <a:ext cx="29871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No way to meet basic needs</a:t>
            </a:r>
          </a:p>
        </p:txBody>
      </p:sp>
      <p:sp>
        <p:nvSpPr>
          <p:cNvPr id="36" name="TextBox 35"/>
          <p:cNvSpPr txBox="1"/>
          <p:nvPr/>
        </p:nvSpPr>
        <p:spPr>
          <a:xfrm rot="17420054">
            <a:off x="6627490" y="3406837"/>
            <a:ext cx="12795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Study Ban</a:t>
            </a:r>
          </a:p>
        </p:txBody>
      </p:sp>
      <p:sp>
        <p:nvSpPr>
          <p:cNvPr id="37" name="TextBox 36"/>
          <p:cNvSpPr txBox="1"/>
          <p:nvPr/>
        </p:nvSpPr>
        <p:spPr>
          <a:xfrm rot="4136505">
            <a:off x="4215727" y="3408076"/>
            <a:ext cx="13326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Reporting</a:t>
            </a:r>
          </a:p>
        </p:txBody>
      </p:sp>
      <p:sp>
        <p:nvSpPr>
          <p:cNvPr id="38" name="TextBox 37"/>
          <p:cNvSpPr txBox="1"/>
          <p:nvPr/>
        </p:nvSpPr>
        <p:spPr>
          <a:xfrm rot="4214333">
            <a:off x="2338042" y="3915094"/>
            <a:ext cx="30672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Reduced access to Healthcare</a:t>
            </a:r>
          </a:p>
        </p:txBody>
      </p:sp>
      <p:sp>
        <p:nvSpPr>
          <p:cNvPr id="39" name="TextBox 38"/>
          <p:cNvSpPr txBox="1"/>
          <p:nvPr/>
        </p:nvSpPr>
        <p:spPr>
          <a:xfrm rot="17324154">
            <a:off x="6925510" y="3898332"/>
            <a:ext cx="27924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Fear of Removal</a:t>
            </a:r>
          </a:p>
        </p:txBody>
      </p:sp>
      <p:sp>
        <p:nvSpPr>
          <p:cNvPr id="40" name="TextBox 39"/>
          <p:cNvSpPr txBox="1"/>
          <p:nvPr/>
        </p:nvSpPr>
        <p:spPr>
          <a:xfrm rot="4208367">
            <a:off x="1457592" y="4110519"/>
            <a:ext cx="35547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27F97"/>
                </a:solidFill>
                <a:effectLst/>
                <a:uLnTx/>
                <a:uFillTx/>
                <a:latin typeface="Arial" panose="020B0604020202020204" pitchFamily="34" charset="0"/>
                <a:cs typeface="Arial" panose="020B0604020202020204" pitchFamily="34" charset="0"/>
              </a:rPr>
              <a:t>Difficult to further asylum case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94029"/>
            <a:ext cx="5523455" cy="969348"/>
          </a:xfrm>
          <a:prstGeom prst="rect">
            <a:avLst/>
          </a:prstGeom>
        </p:spPr>
      </p:pic>
    </p:spTree>
    <p:extLst>
      <p:ext uri="{BB962C8B-B14F-4D97-AF65-F5344CB8AC3E}">
        <p14:creationId xmlns:p14="http://schemas.microsoft.com/office/powerpoint/2010/main" val="400402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B1C0C3-34D9-4ED4-87FF-353799F8B4DC}"/>
              </a:ext>
            </a:extLst>
          </p:cNvPr>
          <p:cNvGrpSpPr/>
          <p:nvPr/>
        </p:nvGrpSpPr>
        <p:grpSpPr>
          <a:xfrm>
            <a:off x="0" y="0"/>
            <a:ext cx="12192000" cy="6858001"/>
            <a:chOff x="0" y="0"/>
            <a:chExt cx="12192000" cy="6858001"/>
          </a:xfrm>
        </p:grpSpPr>
        <p:sp>
          <p:nvSpPr>
            <p:cNvPr id="4" name="Rectangle 3">
              <a:extLst>
                <a:ext uri="{FF2B5EF4-FFF2-40B4-BE49-F238E27FC236}">
                  <a16:creationId xmlns:a16="http://schemas.microsoft.com/office/drawing/2014/main" id="{E52B9100-9B99-409C-AD91-517DBBDA882D}"/>
                </a:ext>
              </a:extLst>
            </p:cNvPr>
            <p:cNvSpPr/>
            <p:nvPr/>
          </p:nvSpPr>
          <p:spPr>
            <a:xfrm>
              <a:off x="0" y="5470359"/>
              <a:ext cx="12192000" cy="1387642"/>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C4BF27C-266B-40A2-A757-A70774577626}"/>
                </a:ext>
              </a:extLst>
            </p:cNvPr>
            <p:cNvSpPr/>
            <p:nvPr/>
          </p:nvSpPr>
          <p:spPr>
            <a:xfrm>
              <a:off x="0" y="0"/>
              <a:ext cx="12192000" cy="513347"/>
            </a:xfrm>
            <a:prstGeom prst="rect">
              <a:avLst/>
            </a:prstGeom>
            <a:solidFill>
              <a:srgbClr val="327F97"/>
            </a:solidFill>
            <a:ln>
              <a:solidFill>
                <a:srgbClr val="32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a:extLst>
              <a:ext uri="{FF2B5EF4-FFF2-40B4-BE49-F238E27FC236}">
                <a16:creationId xmlns:a16="http://schemas.microsoft.com/office/drawing/2014/main" id="{396CDE38-B7E7-49D2-AD3C-AF8B35FD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92" y="5461547"/>
            <a:ext cx="2331308" cy="1396453"/>
          </a:xfrm>
          <a:prstGeom prst="rect">
            <a:avLst/>
          </a:prstGeom>
        </p:spPr>
      </p:pic>
      <p:pic>
        <p:nvPicPr>
          <p:cNvPr id="7" name="Picture 6">
            <a:extLst>
              <a:ext uri="{FF2B5EF4-FFF2-40B4-BE49-F238E27FC236}">
                <a16:creationId xmlns:a16="http://schemas.microsoft.com/office/drawing/2014/main" id="{F57464EA-97DB-4F2A-8BD9-6B6FB4579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5626"/>
            <a:ext cx="1660645" cy="1660645"/>
          </a:xfrm>
          <a:prstGeom prst="rect">
            <a:avLst/>
          </a:prstGeom>
        </p:spPr>
      </p:pic>
      <p:pic>
        <p:nvPicPr>
          <p:cNvPr id="14" name="Picture 13">
            <a:extLst>
              <a:ext uri="{FF2B5EF4-FFF2-40B4-BE49-F238E27FC236}">
                <a16:creationId xmlns:a16="http://schemas.microsoft.com/office/drawing/2014/main" id="{A6EF6DDD-91A5-40E1-9047-17583A327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75419"/>
            <a:ext cx="1656000" cy="1656000"/>
          </a:xfrm>
          <a:prstGeom prst="rect">
            <a:avLst/>
          </a:prstGeom>
        </p:spPr>
      </p:pic>
      <p:pic>
        <p:nvPicPr>
          <p:cNvPr id="16" name="Picture 15">
            <a:extLst>
              <a:ext uri="{FF2B5EF4-FFF2-40B4-BE49-F238E27FC236}">
                <a16:creationId xmlns:a16="http://schemas.microsoft.com/office/drawing/2014/main" id="{81F269F3-F3E3-423C-AAF3-8C15057FE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14359"/>
            <a:ext cx="1656000" cy="1656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24637"/>
            <a:ext cx="8681456" cy="1079086"/>
          </a:xfrm>
          <a:prstGeom prst="rect">
            <a:avLst/>
          </a:prstGeom>
        </p:spPr>
      </p:pic>
      <p:sp>
        <p:nvSpPr>
          <p:cNvPr id="11" name="TextBox 10"/>
          <p:cNvSpPr txBox="1"/>
          <p:nvPr/>
        </p:nvSpPr>
        <p:spPr>
          <a:xfrm>
            <a:off x="2149642" y="916331"/>
            <a:ext cx="9577137" cy="2862322"/>
          </a:xfrm>
          <a:prstGeom prst="rect">
            <a:avLst/>
          </a:prstGeom>
          <a:noFill/>
        </p:spPr>
        <p:txBody>
          <a:bodyPr wrap="square" rtlCol="0">
            <a:spAutoFit/>
          </a:bodyPr>
          <a:lstStyle/>
          <a:p>
            <a:r>
              <a:rPr lang="en-GB" sz="3600" dirty="0">
                <a:solidFill>
                  <a:srgbClr val="327F97"/>
                </a:solidFill>
                <a:latin typeface="Arial" panose="020B0604020202020204" pitchFamily="34" charset="0"/>
                <a:cs typeface="Arial" panose="020B0604020202020204" pitchFamily="34" charset="0"/>
              </a:rPr>
              <a:t>“A direct and personal approach of individual interaction, cooperation and companionship between people, which places a value on human dignity and in the long-term leads to mutual empowerment”.</a:t>
            </a:r>
          </a:p>
        </p:txBody>
      </p:sp>
      <p:sp>
        <p:nvSpPr>
          <p:cNvPr id="13" name="TextBox 12"/>
          <p:cNvSpPr txBox="1"/>
          <p:nvPr/>
        </p:nvSpPr>
        <p:spPr>
          <a:xfrm>
            <a:off x="4141541" y="4384862"/>
            <a:ext cx="7857954" cy="461665"/>
          </a:xfrm>
          <a:prstGeom prst="rect">
            <a:avLst/>
          </a:prstGeom>
          <a:noFill/>
        </p:spPr>
        <p:txBody>
          <a:bodyPr wrap="square" rtlCol="0">
            <a:spAutoFit/>
          </a:bodyPr>
          <a:lstStyle/>
          <a:p>
            <a:r>
              <a:rPr lang="en-GB" sz="2400" dirty="0">
                <a:solidFill>
                  <a:srgbClr val="327F97"/>
                </a:solidFill>
                <a:latin typeface="Arial" panose="020B0604020202020204" pitchFamily="34" charset="0"/>
                <a:cs typeface="Arial" panose="020B0604020202020204" pitchFamily="34" charset="0"/>
              </a:rPr>
              <a:t>- Taken from JRS Europe’s recent publication, </a:t>
            </a:r>
            <a:r>
              <a:rPr lang="en-GB" sz="2400" i="1" dirty="0">
                <a:solidFill>
                  <a:srgbClr val="327F97"/>
                </a:solidFill>
                <a:latin typeface="Arial" panose="020B0604020202020204" pitchFamily="34" charset="0"/>
                <a:cs typeface="Arial" panose="020B0604020202020204" pitchFamily="34" charset="0"/>
              </a:rPr>
              <a:t>I Get You</a:t>
            </a:r>
            <a:endParaRPr lang="en-GB" sz="2400" dirty="0">
              <a:solidFill>
                <a:srgbClr val="327F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2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2193</Words>
  <Application>Microsoft Office PowerPoint</Application>
  <PresentationFormat>Widescreen</PresentationFormat>
  <Paragraphs>152</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ShinnRR Book</vt:lpstr>
      <vt:lpstr>ShinnRR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NHanrahan</dc:creator>
  <cp:lastModifiedBy>Janet Vaughan</cp:lastModifiedBy>
  <cp:revision>4</cp:revision>
  <dcterms:created xsi:type="dcterms:W3CDTF">2018-10-08T14:38:56Z</dcterms:created>
  <dcterms:modified xsi:type="dcterms:W3CDTF">2018-10-11T14:48:08Z</dcterms:modified>
</cp:coreProperties>
</file>