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8" showSpecialPlsOnTitleSld="0" saveSubsetFonts="1">
  <p:sldMasterIdLst>
    <p:sldMasterId id="2147483648" r:id="rId1"/>
  </p:sldMasterIdLst>
  <p:notesMasterIdLst>
    <p:notesMasterId r:id="rId30"/>
  </p:notesMasterIdLst>
  <p:handoutMasterIdLst>
    <p:handoutMasterId r:id="rId31"/>
  </p:handoutMasterIdLst>
  <p:sldIdLst>
    <p:sldId id="256" r:id="rId2"/>
    <p:sldId id="572" r:id="rId3"/>
    <p:sldId id="561" r:id="rId4"/>
    <p:sldId id="615" r:id="rId5"/>
    <p:sldId id="631" r:id="rId6"/>
    <p:sldId id="616" r:id="rId7"/>
    <p:sldId id="633" r:id="rId8"/>
    <p:sldId id="634" r:id="rId9"/>
    <p:sldId id="637" r:id="rId10"/>
    <p:sldId id="636" r:id="rId11"/>
    <p:sldId id="627" r:id="rId12"/>
    <p:sldId id="638" r:id="rId13"/>
    <p:sldId id="650" r:id="rId14"/>
    <p:sldId id="651" r:id="rId15"/>
    <p:sldId id="621" r:id="rId16"/>
    <p:sldId id="608" r:id="rId17"/>
    <p:sldId id="625" r:id="rId18"/>
    <p:sldId id="652" r:id="rId19"/>
    <p:sldId id="654" r:id="rId20"/>
    <p:sldId id="655" r:id="rId21"/>
    <p:sldId id="656" r:id="rId22"/>
    <p:sldId id="657" r:id="rId23"/>
    <p:sldId id="658" r:id="rId24"/>
    <p:sldId id="626" r:id="rId25"/>
    <p:sldId id="659" r:id="rId26"/>
    <p:sldId id="661" r:id="rId27"/>
    <p:sldId id="660" r:id="rId28"/>
    <p:sldId id="548" r:id="rId29"/>
  </p:sldIdLst>
  <p:sldSz cx="9144000" cy="6858000" type="screen4x3"/>
  <p:notesSz cx="6858000" cy="9144000"/>
  <p:defaultTextStyle>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2ADE"/>
    <a:srgbClr val="FF0000"/>
    <a:srgbClr val="CCECFF"/>
    <a:srgbClr val="359F2D"/>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74028" autoAdjust="0"/>
  </p:normalViewPr>
  <p:slideViewPr>
    <p:cSldViewPr>
      <p:cViewPr varScale="1">
        <p:scale>
          <a:sx n="60" d="100"/>
          <a:sy n="60" d="100"/>
        </p:scale>
        <p:origin x="16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2D5BA2-5E07-42EA-A0BA-E3A3309E40E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0C716C94-BDC6-404A-BA5D-2927BD244351}">
      <dgm:prSet phldrT="[Text]"/>
      <dgm:spPr/>
      <dgm:t>
        <a:bodyPr/>
        <a:lstStyle/>
        <a:p>
          <a:r>
            <a:rPr lang="en-GB" dirty="0" smtClean="0"/>
            <a:t>…‘</a:t>
          </a:r>
          <a:r>
            <a:rPr lang="en-GB" dirty="0" err="1" smtClean="0"/>
            <a:t>j&amp;p</a:t>
          </a:r>
          <a:r>
            <a:rPr lang="en-GB" dirty="0" smtClean="0"/>
            <a:t> issues’</a:t>
          </a:r>
          <a:endParaRPr lang="en-GB" dirty="0"/>
        </a:p>
      </dgm:t>
    </dgm:pt>
    <dgm:pt modelId="{D5AE47A4-D178-42EF-807E-16C45248B3AF}" type="parTrans" cxnId="{2A3EAF02-18FB-40FB-947E-E884EF524D7D}">
      <dgm:prSet/>
      <dgm:spPr/>
      <dgm:t>
        <a:bodyPr/>
        <a:lstStyle/>
        <a:p>
          <a:endParaRPr lang="en-GB"/>
        </a:p>
      </dgm:t>
    </dgm:pt>
    <dgm:pt modelId="{54704816-8499-4293-BB14-F77C8C0A2BB2}" type="sibTrans" cxnId="{2A3EAF02-18FB-40FB-947E-E884EF524D7D}">
      <dgm:prSet/>
      <dgm:spPr/>
      <dgm:t>
        <a:bodyPr/>
        <a:lstStyle/>
        <a:p>
          <a:endParaRPr lang="en-GB"/>
        </a:p>
      </dgm:t>
    </dgm:pt>
    <dgm:pt modelId="{2162F310-E7D2-490C-8AF5-1DC1CDFD0B5C}">
      <dgm:prSet phldrT="[Text]"/>
      <dgm:spPr/>
      <dgm:t>
        <a:bodyPr/>
        <a:lstStyle/>
        <a:p>
          <a:r>
            <a:rPr lang="en-GB" dirty="0" smtClean="0"/>
            <a:t>…‘the Church’</a:t>
          </a:r>
          <a:endParaRPr lang="en-GB" dirty="0"/>
        </a:p>
      </dgm:t>
    </dgm:pt>
    <dgm:pt modelId="{0B1A9EC9-7170-463D-A9B8-D4ED11062F6B}" type="parTrans" cxnId="{445D0243-5F91-4D1C-A496-2810CD938FEC}">
      <dgm:prSet/>
      <dgm:spPr/>
      <dgm:t>
        <a:bodyPr/>
        <a:lstStyle/>
        <a:p>
          <a:endParaRPr lang="en-GB"/>
        </a:p>
      </dgm:t>
    </dgm:pt>
    <dgm:pt modelId="{F3257BC0-CABA-4F7D-AFB2-A9AF05BFC72B}" type="sibTrans" cxnId="{445D0243-5F91-4D1C-A496-2810CD938FEC}">
      <dgm:prSet/>
      <dgm:spPr/>
      <dgm:t>
        <a:bodyPr/>
        <a:lstStyle/>
        <a:p>
          <a:endParaRPr lang="en-GB"/>
        </a:p>
      </dgm:t>
    </dgm:pt>
    <dgm:pt modelId="{D9A5A018-1618-4108-A808-3F1286905D8F}" type="pres">
      <dgm:prSet presAssocID="{D12D5BA2-5E07-42EA-A0BA-E3A3309E40EE}" presName="compositeShape" presStyleCnt="0">
        <dgm:presLayoutVars>
          <dgm:chMax val="7"/>
          <dgm:dir/>
          <dgm:resizeHandles val="exact"/>
        </dgm:presLayoutVars>
      </dgm:prSet>
      <dgm:spPr/>
      <dgm:t>
        <a:bodyPr/>
        <a:lstStyle/>
        <a:p>
          <a:endParaRPr lang="en-GB"/>
        </a:p>
      </dgm:t>
    </dgm:pt>
    <dgm:pt modelId="{729A349C-47A9-4681-ADC8-3910E5567FC0}" type="pres">
      <dgm:prSet presAssocID="{0C716C94-BDC6-404A-BA5D-2927BD244351}" presName="circ1" presStyleLbl="vennNode1" presStyleIdx="0" presStyleCnt="2"/>
      <dgm:spPr/>
      <dgm:t>
        <a:bodyPr/>
        <a:lstStyle/>
        <a:p>
          <a:endParaRPr lang="en-GB"/>
        </a:p>
      </dgm:t>
    </dgm:pt>
    <dgm:pt modelId="{C7534ACF-3DC6-43A7-895A-A12E94E8A54E}" type="pres">
      <dgm:prSet presAssocID="{0C716C94-BDC6-404A-BA5D-2927BD244351}" presName="circ1Tx" presStyleLbl="revTx" presStyleIdx="0" presStyleCnt="0">
        <dgm:presLayoutVars>
          <dgm:chMax val="0"/>
          <dgm:chPref val="0"/>
          <dgm:bulletEnabled val="1"/>
        </dgm:presLayoutVars>
      </dgm:prSet>
      <dgm:spPr/>
      <dgm:t>
        <a:bodyPr/>
        <a:lstStyle/>
        <a:p>
          <a:endParaRPr lang="en-GB"/>
        </a:p>
      </dgm:t>
    </dgm:pt>
    <dgm:pt modelId="{1134BEB2-7B4D-4BE3-83FD-C503479D5B25}" type="pres">
      <dgm:prSet presAssocID="{2162F310-E7D2-490C-8AF5-1DC1CDFD0B5C}" presName="circ2" presStyleLbl="vennNode1" presStyleIdx="1" presStyleCnt="2"/>
      <dgm:spPr/>
      <dgm:t>
        <a:bodyPr/>
        <a:lstStyle/>
        <a:p>
          <a:endParaRPr lang="en-GB"/>
        </a:p>
      </dgm:t>
    </dgm:pt>
    <dgm:pt modelId="{D6C5E96C-990C-481D-B671-151FEDCB77F2}" type="pres">
      <dgm:prSet presAssocID="{2162F310-E7D2-490C-8AF5-1DC1CDFD0B5C}" presName="circ2Tx" presStyleLbl="revTx" presStyleIdx="0" presStyleCnt="0">
        <dgm:presLayoutVars>
          <dgm:chMax val="0"/>
          <dgm:chPref val="0"/>
          <dgm:bulletEnabled val="1"/>
        </dgm:presLayoutVars>
      </dgm:prSet>
      <dgm:spPr/>
      <dgm:t>
        <a:bodyPr/>
        <a:lstStyle/>
        <a:p>
          <a:endParaRPr lang="en-GB"/>
        </a:p>
      </dgm:t>
    </dgm:pt>
  </dgm:ptLst>
  <dgm:cxnLst>
    <dgm:cxn modelId="{445D0243-5F91-4D1C-A496-2810CD938FEC}" srcId="{D12D5BA2-5E07-42EA-A0BA-E3A3309E40EE}" destId="{2162F310-E7D2-490C-8AF5-1DC1CDFD0B5C}" srcOrd="1" destOrd="0" parTransId="{0B1A9EC9-7170-463D-A9B8-D4ED11062F6B}" sibTransId="{F3257BC0-CABA-4F7D-AFB2-A9AF05BFC72B}"/>
    <dgm:cxn modelId="{2A3EAF02-18FB-40FB-947E-E884EF524D7D}" srcId="{D12D5BA2-5E07-42EA-A0BA-E3A3309E40EE}" destId="{0C716C94-BDC6-404A-BA5D-2927BD244351}" srcOrd="0" destOrd="0" parTransId="{D5AE47A4-D178-42EF-807E-16C45248B3AF}" sibTransId="{54704816-8499-4293-BB14-F77C8C0A2BB2}"/>
    <dgm:cxn modelId="{FB56DC78-E6F7-482E-9BFF-583F929E2C31}" type="presOf" srcId="{0C716C94-BDC6-404A-BA5D-2927BD244351}" destId="{C7534ACF-3DC6-43A7-895A-A12E94E8A54E}" srcOrd="1" destOrd="0" presId="urn:microsoft.com/office/officeart/2005/8/layout/venn1"/>
    <dgm:cxn modelId="{30F9F90E-DB7A-4B12-BDDB-B8105CF27826}" type="presOf" srcId="{0C716C94-BDC6-404A-BA5D-2927BD244351}" destId="{729A349C-47A9-4681-ADC8-3910E5567FC0}" srcOrd="0" destOrd="0" presId="urn:microsoft.com/office/officeart/2005/8/layout/venn1"/>
    <dgm:cxn modelId="{51241E7A-50D1-4F01-A905-05A5D8B7F197}" type="presOf" srcId="{2162F310-E7D2-490C-8AF5-1DC1CDFD0B5C}" destId="{1134BEB2-7B4D-4BE3-83FD-C503479D5B25}" srcOrd="0" destOrd="0" presId="urn:microsoft.com/office/officeart/2005/8/layout/venn1"/>
    <dgm:cxn modelId="{272B9B94-A48A-437D-ACC8-FAE89178A7FF}" type="presOf" srcId="{D12D5BA2-5E07-42EA-A0BA-E3A3309E40EE}" destId="{D9A5A018-1618-4108-A808-3F1286905D8F}" srcOrd="0" destOrd="0" presId="urn:microsoft.com/office/officeart/2005/8/layout/venn1"/>
    <dgm:cxn modelId="{458B2674-0389-4ACD-ABF7-DF67913356E3}" type="presOf" srcId="{2162F310-E7D2-490C-8AF5-1DC1CDFD0B5C}" destId="{D6C5E96C-990C-481D-B671-151FEDCB77F2}" srcOrd="1" destOrd="0" presId="urn:microsoft.com/office/officeart/2005/8/layout/venn1"/>
    <dgm:cxn modelId="{B2BDAD1B-D0DA-4447-81DC-6E063006EDFA}" type="presParOf" srcId="{D9A5A018-1618-4108-A808-3F1286905D8F}" destId="{729A349C-47A9-4681-ADC8-3910E5567FC0}" srcOrd="0" destOrd="0" presId="urn:microsoft.com/office/officeart/2005/8/layout/venn1"/>
    <dgm:cxn modelId="{B02D8D7F-0AA5-4348-A963-E77BE3D1C46C}" type="presParOf" srcId="{D9A5A018-1618-4108-A808-3F1286905D8F}" destId="{C7534ACF-3DC6-43A7-895A-A12E94E8A54E}" srcOrd="1" destOrd="0" presId="urn:microsoft.com/office/officeart/2005/8/layout/venn1"/>
    <dgm:cxn modelId="{7F5EF3FE-CD8C-4717-9338-5FEDB87E53B6}" type="presParOf" srcId="{D9A5A018-1618-4108-A808-3F1286905D8F}" destId="{1134BEB2-7B4D-4BE3-83FD-C503479D5B25}" srcOrd="2" destOrd="0" presId="urn:microsoft.com/office/officeart/2005/8/layout/venn1"/>
    <dgm:cxn modelId="{5DE4C19F-4F02-4F19-ABF8-02C96BCACB1C}" type="presParOf" srcId="{D9A5A018-1618-4108-A808-3F1286905D8F}" destId="{D6C5E96C-990C-481D-B671-151FEDCB77F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23F9A2-F65E-467B-9D9F-54B49F24342D}" type="doc">
      <dgm:prSet loTypeId="urn:microsoft.com/office/officeart/2005/8/layout/venn1" loCatId="relationship" qsTypeId="urn:microsoft.com/office/officeart/2005/8/quickstyle/simple1" qsCatId="simple" csTypeId="urn:microsoft.com/office/officeart/2005/8/colors/accent1_2" csCatId="accent1" phldr="1"/>
      <dgm:spPr/>
    </dgm:pt>
    <dgm:pt modelId="{64F44CFF-ECDA-4F4F-8B2E-B1C9123D2960}">
      <dgm:prSet phldrT="[Text]" custT="1"/>
      <dgm:spPr/>
      <dgm:t>
        <a:bodyPr/>
        <a:lstStyle/>
        <a:p>
          <a:r>
            <a:rPr lang="en-GB" sz="1800" dirty="0" smtClean="0"/>
            <a:t>Peace</a:t>
          </a:r>
          <a:endParaRPr lang="en-GB" sz="1800" dirty="0"/>
        </a:p>
      </dgm:t>
    </dgm:pt>
    <dgm:pt modelId="{C7B5412A-6433-4F41-8626-6F600E953918}" type="parTrans" cxnId="{34AA556E-9DD5-4A0B-B672-32B68CF7FB76}">
      <dgm:prSet/>
      <dgm:spPr/>
      <dgm:t>
        <a:bodyPr/>
        <a:lstStyle/>
        <a:p>
          <a:endParaRPr lang="en-GB"/>
        </a:p>
      </dgm:t>
    </dgm:pt>
    <dgm:pt modelId="{EE195482-C32A-4251-8B84-F13F247423AA}" type="sibTrans" cxnId="{34AA556E-9DD5-4A0B-B672-32B68CF7FB76}">
      <dgm:prSet/>
      <dgm:spPr/>
      <dgm:t>
        <a:bodyPr/>
        <a:lstStyle/>
        <a:p>
          <a:endParaRPr lang="en-GB"/>
        </a:p>
      </dgm:t>
    </dgm:pt>
    <dgm:pt modelId="{AB54C4EF-EC3F-48DD-8AE2-30A2E1DE7420}">
      <dgm:prSet phldrT="[Text]" custT="1"/>
      <dgm:spPr/>
      <dgm:t>
        <a:bodyPr/>
        <a:lstStyle/>
        <a:p>
          <a:r>
            <a:rPr lang="en-GB" sz="1800" dirty="0" smtClean="0"/>
            <a:t>Green</a:t>
          </a:r>
          <a:endParaRPr lang="en-GB" sz="1800" dirty="0"/>
        </a:p>
      </dgm:t>
    </dgm:pt>
    <dgm:pt modelId="{D34D22B8-0C88-49C4-99A5-6D61545DE03A}" type="parTrans" cxnId="{7348ADE9-DB90-4E56-A216-F4F6EF7A49F9}">
      <dgm:prSet/>
      <dgm:spPr/>
      <dgm:t>
        <a:bodyPr/>
        <a:lstStyle/>
        <a:p>
          <a:endParaRPr lang="en-GB"/>
        </a:p>
      </dgm:t>
    </dgm:pt>
    <dgm:pt modelId="{AF3C5AFC-1E7F-41DE-AEC6-09187EDCFDC2}" type="sibTrans" cxnId="{7348ADE9-DB90-4E56-A216-F4F6EF7A49F9}">
      <dgm:prSet/>
      <dgm:spPr/>
      <dgm:t>
        <a:bodyPr/>
        <a:lstStyle/>
        <a:p>
          <a:endParaRPr lang="en-GB"/>
        </a:p>
      </dgm:t>
    </dgm:pt>
    <dgm:pt modelId="{8C37453E-E6E2-4FEB-94CD-83C150CD36EE}">
      <dgm:prSet phldrT="[Text]" custT="1"/>
      <dgm:spPr/>
      <dgm:t>
        <a:bodyPr/>
        <a:lstStyle/>
        <a:p>
          <a:r>
            <a:rPr lang="en-GB" sz="1800" dirty="0" smtClean="0"/>
            <a:t>Development</a:t>
          </a:r>
          <a:endParaRPr lang="en-GB" sz="1800" dirty="0"/>
        </a:p>
      </dgm:t>
    </dgm:pt>
    <dgm:pt modelId="{D96AE2C2-D8DD-4213-B48F-C7211FE141A5}" type="parTrans" cxnId="{51A64A23-7A11-4465-B1B8-633E7E82CEE3}">
      <dgm:prSet/>
      <dgm:spPr/>
      <dgm:t>
        <a:bodyPr/>
        <a:lstStyle/>
        <a:p>
          <a:endParaRPr lang="en-GB"/>
        </a:p>
      </dgm:t>
    </dgm:pt>
    <dgm:pt modelId="{9C409367-1C32-4B7F-A622-2A00CA609B9B}" type="sibTrans" cxnId="{51A64A23-7A11-4465-B1B8-633E7E82CEE3}">
      <dgm:prSet/>
      <dgm:spPr/>
      <dgm:t>
        <a:bodyPr/>
        <a:lstStyle/>
        <a:p>
          <a:endParaRPr lang="en-GB"/>
        </a:p>
      </dgm:t>
    </dgm:pt>
    <dgm:pt modelId="{CEA27F12-3B62-49BC-8191-2E895AFD08DE}" type="pres">
      <dgm:prSet presAssocID="{BE23F9A2-F65E-467B-9D9F-54B49F24342D}" presName="compositeShape" presStyleCnt="0">
        <dgm:presLayoutVars>
          <dgm:chMax val="7"/>
          <dgm:dir/>
          <dgm:resizeHandles val="exact"/>
        </dgm:presLayoutVars>
      </dgm:prSet>
      <dgm:spPr/>
    </dgm:pt>
    <dgm:pt modelId="{DECC4841-4109-40D5-BB8E-7CEF052340F7}" type="pres">
      <dgm:prSet presAssocID="{64F44CFF-ECDA-4F4F-8B2E-B1C9123D2960}" presName="circ1" presStyleLbl="vennNode1" presStyleIdx="0" presStyleCnt="3" custFlipHor="1" custScaleX="100053"/>
      <dgm:spPr/>
      <dgm:t>
        <a:bodyPr/>
        <a:lstStyle/>
        <a:p>
          <a:endParaRPr lang="en-GB"/>
        </a:p>
      </dgm:t>
    </dgm:pt>
    <dgm:pt modelId="{021537B4-1085-4D24-A668-CAC791A30302}" type="pres">
      <dgm:prSet presAssocID="{64F44CFF-ECDA-4F4F-8B2E-B1C9123D2960}" presName="circ1Tx" presStyleLbl="revTx" presStyleIdx="0" presStyleCnt="0">
        <dgm:presLayoutVars>
          <dgm:chMax val="0"/>
          <dgm:chPref val="0"/>
          <dgm:bulletEnabled val="1"/>
        </dgm:presLayoutVars>
      </dgm:prSet>
      <dgm:spPr/>
      <dgm:t>
        <a:bodyPr/>
        <a:lstStyle/>
        <a:p>
          <a:endParaRPr lang="en-GB"/>
        </a:p>
      </dgm:t>
    </dgm:pt>
    <dgm:pt modelId="{F0A6C172-C6A2-40C9-BAF4-CD18E9357DE4}" type="pres">
      <dgm:prSet presAssocID="{AB54C4EF-EC3F-48DD-8AE2-30A2E1DE7420}" presName="circ2" presStyleLbl="vennNode1" presStyleIdx="1" presStyleCnt="3" custFlipHor="1" custScaleX="100053"/>
      <dgm:spPr/>
      <dgm:t>
        <a:bodyPr/>
        <a:lstStyle/>
        <a:p>
          <a:endParaRPr lang="en-GB"/>
        </a:p>
      </dgm:t>
    </dgm:pt>
    <dgm:pt modelId="{8717B2EF-BFBB-4699-9E13-68B847ECBC15}" type="pres">
      <dgm:prSet presAssocID="{AB54C4EF-EC3F-48DD-8AE2-30A2E1DE7420}" presName="circ2Tx" presStyleLbl="revTx" presStyleIdx="0" presStyleCnt="0">
        <dgm:presLayoutVars>
          <dgm:chMax val="0"/>
          <dgm:chPref val="0"/>
          <dgm:bulletEnabled val="1"/>
        </dgm:presLayoutVars>
      </dgm:prSet>
      <dgm:spPr/>
      <dgm:t>
        <a:bodyPr/>
        <a:lstStyle/>
        <a:p>
          <a:endParaRPr lang="en-GB"/>
        </a:p>
      </dgm:t>
    </dgm:pt>
    <dgm:pt modelId="{4056D5CB-86B0-4BA2-A683-E497675A1F21}" type="pres">
      <dgm:prSet presAssocID="{8C37453E-E6E2-4FEB-94CD-83C150CD36EE}" presName="circ3" presStyleLbl="vennNode1" presStyleIdx="2" presStyleCnt="3" custFlipHor="1" custScaleX="100053"/>
      <dgm:spPr/>
      <dgm:t>
        <a:bodyPr/>
        <a:lstStyle/>
        <a:p>
          <a:endParaRPr lang="en-GB"/>
        </a:p>
      </dgm:t>
    </dgm:pt>
    <dgm:pt modelId="{3242770E-1DD9-4532-AF0B-D57003CCFAF8}" type="pres">
      <dgm:prSet presAssocID="{8C37453E-E6E2-4FEB-94CD-83C150CD36EE}" presName="circ3Tx" presStyleLbl="revTx" presStyleIdx="0" presStyleCnt="0">
        <dgm:presLayoutVars>
          <dgm:chMax val="0"/>
          <dgm:chPref val="0"/>
          <dgm:bulletEnabled val="1"/>
        </dgm:presLayoutVars>
      </dgm:prSet>
      <dgm:spPr/>
      <dgm:t>
        <a:bodyPr/>
        <a:lstStyle/>
        <a:p>
          <a:endParaRPr lang="en-GB"/>
        </a:p>
      </dgm:t>
    </dgm:pt>
  </dgm:ptLst>
  <dgm:cxnLst>
    <dgm:cxn modelId="{134DA471-0F1D-4E15-9CED-3F488D8B9B16}" type="presOf" srcId="{BE23F9A2-F65E-467B-9D9F-54B49F24342D}" destId="{CEA27F12-3B62-49BC-8191-2E895AFD08DE}" srcOrd="0" destOrd="0" presId="urn:microsoft.com/office/officeart/2005/8/layout/venn1"/>
    <dgm:cxn modelId="{0CE250AB-5553-4EEB-B680-0EF8212AFC78}" type="presOf" srcId="{8C37453E-E6E2-4FEB-94CD-83C150CD36EE}" destId="{3242770E-1DD9-4532-AF0B-D57003CCFAF8}" srcOrd="1" destOrd="0" presId="urn:microsoft.com/office/officeart/2005/8/layout/venn1"/>
    <dgm:cxn modelId="{51A64A23-7A11-4465-B1B8-633E7E82CEE3}" srcId="{BE23F9A2-F65E-467B-9D9F-54B49F24342D}" destId="{8C37453E-E6E2-4FEB-94CD-83C150CD36EE}" srcOrd="2" destOrd="0" parTransId="{D96AE2C2-D8DD-4213-B48F-C7211FE141A5}" sibTransId="{9C409367-1C32-4B7F-A622-2A00CA609B9B}"/>
    <dgm:cxn modelId="{3CFD6714-E5B8-4D18-A54B-BF486D7A4288}" type="presOf" srcId="{8C37453E-E6E2-4FEB-94CD-83C150CD36EE}" destId="{4056D5CB-86B0-4BA2-A683-E497675A1F21}" srcOrd="0" destOrd="0" presId="urn:microsoft.com/office/officeart/2005/8/layout/venn1"/>
    <dgm:cxn modelId="{34AA556E-9DD5-4A0B-B672-32B68CF7FB76}" srcId="{BE23F9A2-F65E-467B-9D9F-54B49F24342D}" destId="{64F44CFF-ECDA-4F4F-8B2E-B1C9123D2960}" srcOrd="0" destOrd="0" parTransId="{C7B5412A-6433-4F41-8626-6F600E953918}" sibTransId="{EE195482-C32A-4251-8B84-F13F247423AA}"/>
    <dgm:cxn modelId="{7348ADE9-DB90-4E56-A216-F4F6EF7A49F9}" srcId="{BE23F9A2-F65E-467B-9D9F-54B49F24342D}" destId="{AB54C4EF-EC3F-48DD-8AE2-30A2E1DE7420}" srcOrd="1" destOrd="0" parTransId="{D34D22B8-0C88-49C4-99A5-6D61545DE03A}" sibTransId="{AF3C5AFC-1E7F-41DE-AEC6-09187EDCFDC2}"/>
    <dgm:cxn modelId="{DAC0EF94-3D95-4028-9D9C-3819A02C9765}" type="presOf" srcId="{64F44CFF-ECDA-4F4F-8B2E-B1C9123D2960}" destId="{021537B4-1085-4D24-A668-CAC791A30302}" srcOrd="1" destOrd="0" presId="urn:microsoft.com/office/officeart/2005/8/layout/venn1"/>
    <dgm:cxn modelId="{82BD96B2-CECD-4D2F-8043-CB6B8047E425}" type="presOf" srcId="{AB54C4EF-EC3F-48DD-8AE2-30A2E1DE7420}" destId="{8717B2EF-BFBB-4699-9E13-68B847ECBC15}" srcOrd="1" destOrd="0" presId="urn:microsoft.com/office/officeart/2005/8/layout/venn1"/>
    <dgm:cxn modelId="{2026D27D-AC5E-4E09-A80A-0C8BDD3B1971}" type="presOf" srcId="{64F44CFF-ECDA-4F4F-8B2E-B1C9123D2960}" destId="{DECC4841-4109-40D5-BB8E-7CEF052340F7}" srcOrd="0" destOrd="0" presId="urn:microsoft.com/office/officeart/2005/8/layout/venn1"/>
    <dgm:cxn modelId="{77AC1938-3210-4DC6-8ABC-F9FF2AA12107}" type="presOf" srcId="{AB54C4EF-EC3F-48DD-8AE2-30A2E1DE7420}" destId="{F0A6C172-C6A2-40C9-BAF4-CD18E9357DE4}" srcOrd="0" destOrd="0" presId="urn:microsoft.com/office/officeart/2005/8/layout/venn1"/>
    <dgm:cxn modelId="{DCC3E4B5-56A5-4FCF-9C61-2A70C90913E1}" type="presParOf" srcId="{CEA27F12-3B62-49BC-8191-2E895AFD08DE}" destId="{DECC4841-4109-40D5-BB8E-7CEF052340F7}" srcOrd="0" destOrd="0" presId="urn:microsoft.com/office/officeart/2005/8/layout/venn1"/>
    <dgm:cxn modelId="{ADA5C58D-0541-41D4-965C-149E2191A684}" type="presParOf" srcId="{CEA27F12-3B62-49BC-8191-2E895AFD08DE}" destId="{021537B4-1085-4D24-A668-CAC791A30302}" srcOrd="1" destOrd="0" presId="urn:microsoft.com/office/officeart/2005/8/layout/venn1"/>
    <dgm:cxn modelId="{8236589A-7C78-4A49-8849-04990162F59D}" type="presParOf" srcId="{CEA27F12-3B62-49BC-8191-2E895AFD08DE}" destId="{F0A6C172-C6A2-40C9-BAF4-CD18E9357DE4}" srcOrd="2" destOrd="0" presId="urn:microsoft.com/office/officeart/2005/8/layout/venn1"/>
    <dgm:cxn modelId="{9E42D5A3-7723-452A-8AE4-6EFEEC817C34}" type="presParOf" srcId="{CEA27F12-3B62-49BC-8191-2E895AFD08DE}" destId="{8717B2EF-BFBB-4699-9E13-68B847ECBC15}" srcOrd="3" destOrd="0" presId="urn:microsoft.com/office/officeart/2005/8/layout/venn1"/>
    <dgm:cxn modelId="{317FE589-1BCE-4DA5-A9D4-CEC49CF09F0A}" type="presParOf" srcId="{CEA27F12-3B62-49BC-8191-2E895AFD08DE}" destId="{4056D5CB-86B0-4BA2-A683-E497675A1F21}" srcOrd="4" destOrd="0" presId="urn:microsoft.com/office/officeart/2005/8/layout/venn1"/>
    <dgm:cxn modelId="{B3FB7010-978E-4A29-A63D-569ED0BE94AA}" type="presParOf" srcId="{CEA27F12-3B62-49BC-8191-2E895AFD08DE}" destId="{3242770E-1DD9-4532-AF0B-D57003CCFAF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A349C-47A9-4681-ADC8-3910E5567FC0}">
      <dsp:nvSpPr>
        <dsp:cNvPr id="0" name=""/>
        <dsp:cNvSpPr/>
      </dsp:nvSpPr>
      <dsp:spPr>
        <a:xfrm>
          <a:off x="179839" y="338257"/>
          <a:ext cx="4436052" cy="4436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578100">
            <a:lnSpc>
              <a:spcPct val="90000"/>
            </a:lnSpc>
            <a:spcBef>
              <a:spcPct val="0"/>
            </a:spcBef>
            <a:spcAft>
              <a:spcPct val="35000"/>
            </a:spcAft>
          </a:pPr>
          <a:r>
            <a:rPr lang="en-GB" sz="5800" kern="1200" dirty="0" smtClean="0"/>
            <a:t>…‘</a:t>
          </a:r>
          <a:r>
            <a:rPr lang="en-GB" sz="5800" kern="1200" dirty="0" err="1" smtClean="0"/>
            <a:t>j&amp;p</a:t>
          </a:r>
          <a:r>
            <a:rPr lang="en-GB" sz="5800" kern="1200" dirty="0" smtClean="0"/>
            <a:t> issues’</a:t>
          </a:r>
          <a:endParaRPr lang="en-GB" sz="5800" kern="1200" dirty="0"/>
        </a:p>
      </dsp:txBody>
      <dsp:txXfrm>
        <a:off x="799288" y="861363"/>
        <a:ext cx="2557724" cy="3389840"/>
      </dsp:txXfrm>
    </dsp:sp>
    <dsp:sp modelId="{1134BEB2-7B4D-4BE3-83FD-C503479D5B25}">
      <dsp:nvSpPr>
        <dsp:cNvPr id="0" name=""/>
        <dsp:cNvSpPr/>
      </dsp:nvSpPr>
      <dsp:spPr>
        <a:xfrm>
          <a:off x="3376995" y="338257"/>
          <a:ext cx="4436052" cy="4436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578100">
            <a:lnSpc>
              <a:spcPct val="90000"/>
            </a:lnSpc>
            <a:spcBef>
              <a:spcPct val="0"/>
            </a:spcBef>
            <a:spcAft>
              <a:spcPct val="35000"/>
            </a:spcAft>
          </a:pPr>
          <a:r>
            <a:rPr lang="en-GB" sz="5800" kern="1200" dirty="0" smtClean="0"/>
            <a:t>…‘the Church’</a:t>
          </a:r>
          <a:endParaRPr lang="en-GB" sz="5800" kern="1200" dirty="0"/>
        </a:p>
      </dsp:txBody>
      <dsp:txXfrm>
        <a:off x="4635875" y="861363"/>
        <a:ext cx="2557724" cy="3389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C4841-4109-40D5-BB8E-7CEF052340F7}">
      <dsp:nvSpPr>
        <dsp:cNvPr id="0" name=""/>
        <dsp:cNvSpPr/>
      </dsp:nvSpPr>
      <dsp:spPr>
        <a:xfrm flipH="1">
          <a:off x="2753307" y="58506"/>
          <a:ext cx="2809800" cy="280831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kern="1200" dirty="0" smtClean="0"/>
            <a:t>Peace</a:t>
          </a:r>
          <a:endParaRPr lang="en-GB" sz="1800" kern="1200" dirty="0"/>
        </a:p>
      </dsp:txBody>
      <dsp:txXfrm>
        <a:off x="3127947" y="549961"/>
        <a:ext cx="2060520" cy="1263740"/>
      </dsp:txXfrm>
    </dsp:sp>
    <dsp:sp modelId="{F0A6C172-C6A2-40C9-BAF4-CD18E9357DE4}">
      <dsp:nvSpPr>
        <dsp:cNvPr id="0" name=""/>
        <dsp:cNvSpPr/>
      </dsp:nvSpPr>
      <dsp:spPr>
        <a:xfrm flipH="1">
          <a:off x="3766640" y="1813701"/>
          <a:ext cx="2809800" cy="280831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kern="1200" dirty="0" smtClean="0"/>
            <a:t>Green</a:t>
          </a:r>
          <a:endParaRPr lang="en-GB" sz="1800" kern="1200" dirty="0"/>
        </a:p>
      </dsp:txBody>
      <dsp:txXfrm>
        <a:off x="4625971" y="2539182"/>
        <a:ext cx="1685880" cy="1544571"/>
      </dsp:txXfrm>
    </dsp:sp>
    <dsp:sp modelId="{4056D5CB-86B0-4BA2-A683-E497675A1F21}">
      <dsp:nvSpPr>
        <dsp:cNvPr id="0" name=""/>
        <dsp:cNvSpPr/>
      </dsp:nvSpPr>
      <dsp:spPr>
        <a:xfrm flipH="1">
          <a:off x="1739975" y="1813701"/>
          <a:ext cx="2809800" cy="280831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kern="1200" dirty="0" smtClean="0"/>
            <a:t>Development</a:t>
          </a:r>
          <a:endParaRPr lang="en-GB" sz="1800" kern="1200" dirty="0"/>
        </a:p>
      </dsp:txBody>
      <dsp:txXfrm>
        <a:off x="2004564" y="2539182"/>
        <a:ext cx="1685880" cy="154457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153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53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153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5E8038C-C518-4559-B6AA-B60CA106B4E2}" type="slidenum">
              <a:rPr lang="en-GB"/>
              <a:pPr/>
              <a:t>‹#›</a:t>
            </a:fld>
            <a:endParaRPr lang="en-GB"/>
          </a:p>
        </p:txBody>
      </p:sp>
    </p:spTree>
    <p:extLst>
      <p:ext uri="{BB962C8B-B14F-4D97-AF65-F5344CB8AC3E}">
        <p14:creationId xmlns:p14="http://schemas.microsoft.com/office/powerpoint/2010/main" val="2945669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AFD482F-EA25-4AAA-B60D-6A7E220F79D5}" type="slidenum">
              <a:rPr lang="en-GB"/>
              <a:pPr/>
              <a:t>‹#›</a:t>
            </a:fld>
            <a:endParaRPr lang="en-GB"/>
          </a:p>
        </p:txBody>
      </p:sp>
    </p:spTree>
    <p:extLst>
      <p:ext uri="{BB962C8B-B14F-4D97-AF65-F5344CB8AC3E}">
        <p14:creationId xmlns:p14="http://schemas.microsoft.com/office/powerpoint/2010/main" val="1971533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9CA757-D68E-4AAB-A7EC-868B78875129}" type="slidenum">
              <a:rPr lang="en-GB"/>
              <a:pPr/>
              <a:t>8</a:t>
            </a:fld>
            <a:endParaRPr lang="en-GB"/>
          </a:p>
        </p:txBody>
      </p:sp>
      <p:sp>
        <p:nvSpPr>
          <p:cNvPr id="16386" name="Rectangle 2"/>
          <p:cNvSpPr>
            <a:spLocks noGrp="1" noRot="1" noChangeAspect="1" noChangeArrowheads="1" noTextEdit="1"/>
          </p:cNvSpPr>
          <p:nvPr>
            <p:ph type="sldImg"/>
          </p:nvPr>
        </p:nvSpPr>
        <p:spPr>
          <a:xfrm>
            <a:off x="1143000" y="685800"/>
            <a:ext cx="4572000" cy="3429000"/>
          </a:xfrm>
          <a:ln/>
        </p:spPr>
      </p:sp>
      <p:sp>
        <p:nvSpPr>
          <p:cNvPr id="16387" name="Rectangle 3"/>
          <p:cNvSpPr>
            <a:spLocks noGrp="1" noChangeArrowheads="1"/>
          </p:cNvSpPr>
          <p:nvPr>
            <p:ph type="body" idx="1"/>
          </p:nvPr>
        </p:nvSpPr>
        <p:spPr>
          <a:xfrm>
            <a:off x="685800" y="4343400"/>
            <a:ext cx="5486400" cy="1740768"/>
          </a:xfrm>
        </p:spPr>
        <p:txBody>
          <a:bodyPr/>
          <a:lstStyle/>
          <a:p>
            <a:r>
              <a:rPr lang="en-GB" dirty="0" smtClean="0"/>
              <a:t>Welcome</a:t>
            </a:r>
            <a:endParaRPr lang="en-GB" dirty="0"/>
          </a:p>
        </p:txBody>
      </p:sp>
    </p:spTree>
    <p:extLst>
      <p:ext uri="{BB962C8B-B14F-4D97-AF65-F5344CB8AC3E}">
        <p14:creationId xmlns:p14="http://schemas.microsoft.com/office/powerpoint/2010/main" val="383527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395288"/>
            <a:ext cx="774700" cy="581025"/>
          </a:xfrm>
        </p:spPr>
      </p:sp>
      <p:sp>
        <p:nvSpPr>
          <p:cNvPr id="3" name="Notes Placeholder 2"/>
          <p:cNvSpPr>
            <a:spLocks noGrp="1"/>
          </p:cNvSpPr>
          <p:nvPr>
            <p:ph type="body" idx="1"/>
          </p:nvPr>
        </p:nvSpPr>
        <p:spPr>
          <a:xfrm>
            <a:off x="685800" y="1043608"/>
            <a:ext cx="5486400" cy="7704856"/>
          </a:xfrm>
        </p:spPr>
        <p:txBody>
          <a:bodyPr>
            <a:normAutofit fontScale="40000" lnSpcReduction="20000"/>
          </a:bodyPr>
          <a:lstStyle/>
          <a:p>
            <a:r>
              <a:rPr lang="en-GB" sz="1700" kern="1200" dirty="0" smtClean="0">
                <a:solidFill>
                  <a:schemeClr val="tx1"/>
                </a:solidFill>
                <a:effectLst/>
              </a:rPr>
              <a:t>Schools have been the main focus of development education practice in the UK (</a:t>
            </a:r>
            <a:r>
              <a:rPr lang="en-GB" sz="1700" u="none" strike="noStrike" kern="1200" dirty="0" smtClean="0">
                <a:solidFill>
                  <a:schemeClr val="tx1"/>
                </a:solidFill>
                <a:effectLst/>
                <a:hlinkClick r:id="" action="ppaction://hlinkfile" tooltip="Bourn, 2011 #446"/>
              </a:rPr>
              <a:t>Bourn and Brown, 2011, p. 13</a:t>
            </a:r>
            <a:r>
              <a:rPr lang="en-GB" sz="1700" kern="1200" dirty="0" smtClean="0">
                <a:solidFill>
                  <a:schemeClr val="tx1"/>
                </a:solidFill>
                <a:effectLst/>
              </a:rPr>
              <a:t>). </a:t>
            </a:r>
          </a:p>
          <a:p>
            <a:r>
              <a:rPr lang="en-GB" sz="1700" dirty="0" smtClean="0"/>
              <a:t>Lots invested</a:t>
            </a:r>
          </a:p>
          <a:p>
            <a:endParaRPr lang="en-GB" sz="1700" dirty="0" smtClean="0"/>
          </a:p>
          <a:p>
            <a:r>
              <a:rPr lang="en-GB" sz="1700" dirty="0" smtClean="0"/>
              <a:t>But v little appears in my respondents’ stories</a:t>
            </a:r>
          </a:p>
          <a:p>
            <a:endParaRPr lang="en-GB" sz="1700" dirty="0" smtClean="0"/>
          </a:p>
          <a:p>
            <a:r>
              <a:rPr lang="en-GB" sz="1700" dirty="0" smtClean="0"/>
              <a:t>Doesn’t mean it’s not significant</a:t>
            </a:r>
          </a:p>
          <a:p>
            <a:r>
              <a:rPr lang="en-GB" sz="1700" dirty="0" smtClean="0"/>
              <a:t>But maybe not as important as we might think?</a:t>
            </a:r>
          </a:p>
          <a:p>
            <a:endParaRPr lang="en-GB" sz="1700" kern="1200" dirty="0" smtClean="0">
              <a:solidFill>
                <a:schemeClr val="tx1"/>
              </a:solidFill>
              <a:effectLst/>
            </a:endParaRPr>
          </a:p>
          <a:p>
            <a:r>
              <a:rPr lang="en-GB" sz="1700" kern="1200" dirty="0" smtClean="0">
                <a:solidFill>
                  <a:schemeClr val="tx1"/>
                </a:solidFill>
                <a:effectLst/>
              </a:rPr>
              <a:t>What’s the issue with schools?</a:t>
            </a:r>
          </a:p>
          <a:p>
            <a:r>
              <a:rPr lang="en-GB" sz="1700" kern="1200" dirty="0" smtClean="0">
                <a:solidFill>
                  <a:schemeClr val="tx1"/>
                </a:solidFill>
                <a:effectLst/>
              </a:rPr>
              <a:t>Are they place</a:t>
            </a:r>
            <a:r>
              <a:rPr lang="en-GB" sz="1700" kern="1200" baseline="0" dirty="0" smtClean="0">
                <a:solidFill>
                  <a:schemeClr val="tx1"/>
                </a:solidFill>
                <a:effectLst/>
              </a:rPr>
              <a:t> suitable for critical DE?</a:t>
            </a:r>
            <a:endParaRPr lang="en-GB" sz="1700" kern="1200" dirty="0" smtClean="0">
              <a:solidFill>
                <a:schemeClr val="tx1"/>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700" kern="1200" dirty="0" err="1" smtClean="0">
                <a:solidFill>
                  <a:schemeClr val="tx1"/>
                </a:solidFill>
                <a:effectLst/>
              </a:rPr>
              <a:t>Andreotti</a:t>
            </a:r>
            <a:r>
              <a:rPr lang="en-GB" sz="1700" kern="1200" dirty="0" smtClean="0">
                <a:solidFill>
                  <a:schemeClr val="tx1"/>
                </a:solidFill>
                <a:effectLst/>
              </a:rPr>
              <a:t> (</a:t>
            </a:r>
            <a:r>
              <a:rPr lang="en-GB" sz="1700" u="none" strike="noStrike" kern="1200" dirty="0" smtClean="0">
                <a:solidFill>
                  <a:schemeClr val="tx1"/>
                </a:solidFill>
                <a:effectLst/>
                <a:hlinkClick r:id="" action="ppaction://hlinkfile" tooltip="Andreotti, 2006 #306"/>
              </a:rPr>
              <a:t>2006a</a:t>
            </a:r>
            <a:r>
              <a:rPr lang="en-GB" sz="1700" kern="1200" dirty="0" smtClean="0">
                <a:solidFill>
                  <a:schemeClr val="tx1"/>
                </a:solidFill>
                <a:effectLst/>
              </a:rPr>
              <a:t>) and others - ‘soft’ and</a:t>
            </a:r>
            <a:r>
              <a:rPr lang="en-GB" sz="1700" kern="1200" baseline="0" dirty="0" smtClean="0">
                <a:solidFill>
                  <a:schemeClr val="tx1"/>
                </a:solidFill>
                <a:effectLst/>
              </a:rPr>
              <a:t> </a:t>
            </a:r>
            <a:r>
              <a:rPr lang="en-GB" sz="1700" kern="1200" dirty="0" smtClean="0">
                <a:solidFill>
                  <a:schemeClr val="tx1"/>
                </a:solidFill>
                <a:effectLst/>
              </a:rPr>
              <a:t>‘critical’ global citizenship (charity/justice,</a:t>
            </a:r>
            <a:r>
              <a:rPr lang="en-GB" sz="1700" kern="1200" baseline="0" dirty="0" smtClean="0">
                <a:solidFill>
                  <a:schemeClr val="tx1"/>
                </a:solidFill>
                <a:effectLst/>
              </a:rPr>
              <a:t> non-radical/radical, political, cause/consequence)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700" kern="1200" baseline="0" dirty="0" smtClean="0">
              <a:solidFill>
                <a:schemeClr val="tx1"/>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700" kern="1200" baseline="0" dirty="0" smtClean="0">
                <a:solidFill>
                  <a:schemeClr val="tx1"/>
                </a:solidFill>
                <a:effectLst/>
              </a:rPr>
              <a:t>Not easy to do critical</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700" kern="1200" baseline="0" dirty="0" smtClean="0">
                <a:solidFill>
                  <a:schemeClr val="tx1"/>
                </a:solidFill>
                <a:effectLst/>
              </a:rPr>
              <a:t>1) Often educators have learned fundraising as “go to” response.</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700" kern="1200" dirty="0" err="1" smtClean="0">
                <a:solidFill>
                  <a:schemeClr val="tx1"/>
                </a:solidFill>
                <a:effectLst/>
              </a:rPr>
              <a:t>Andreotti</a:t>
            </a:r>
            <a:r>
              <a:rPr lang="en-GB" sz="1700" kern="1200" baseline="0" dirty="0" smtClean="0">
                <a:solidFill>
                  <a:schemeClr val="tx1"/>
                </a:solidFill>
                <a:effectLst/>
              </a:rPr>
              <a:t> </a:t>
            </a:r>
            <a:r>
              <a:rPr lang="en-GB" sz="1700" kern="1200" dirty="0" smtClean="0">
                <a:solidFill>
                  <a:schemeClr val="tx1"/>
                </a:solidFill>
                <a:effectLst/>
              </a:rPr>
              <a:t>argues all (</a:t>
            </a:r>
            <a:r>
              <a:rPr lang="en-GB" sz="1700" kern="1200" dirty="0" err="1" smtClean="0">
                <a:solidFill>
                  <a:schemeClr val="tx1"/>
                </a:solidFill>
                <a:effectLst/>
              </a:rPr>
              <a:t>incl</a:t>
            </a:r>
            <a:r>
              <a:rPr lang="en-GB" sz="1700" kern="1200" dirty="0" smtClean="0">
                <a:solidFill>
                  <a:schemeClr val="tx1"/>
                </a:solidFill>
                <a:effectLst/>
              </a:rPr>
              <a:t> teachers) “already conditioned (but not determined) by our social, cultural and historical contexts” (</a:t>
            </a:r>
            <a:r>
              <a:rPr lang="en-GB" sz="1700" u="none" strike="noStrike" kern="1200" dirty="0" smtClean="0">
                <a:solidFill>
                  <a:schemeClr val="tx1"/>
                </a:solidFill>
                <a:effectLst/>
                <a:hlinkClick r:id="" action="ppaction://hlinkfile" tooltip="de Oliveira Andreotti, 2013 #443"/>
              </a:rPr>
              <a:t>de Oliveira </a:t>
            </a:r>
            <a:r>
              <a:rPr lang="en-GB" sz="1700" u="none" strike="noStrike" kern="1200" dirty="0" err="1" smtClean="0">
                <a:solidFill>
                  <a:schemeClr val="tx1"/>
                </a:solidFill>
                <a:effectLst/>
                <a:hlinkClick r:id="" action="ppaction://hlinkfile" tooltip="de Oliveira Andreotti, 2013 #443"/>
              </a:rPr>
              <a:t>Andreotti</a:t>
            </a:r>
            <a:r>
              <a:rPr lang="en-GB" sz="1700" u="none" strike="noStrike" kern="1200" dirty="0" smtClean="0">
                <a:solidFill>
                  <a:schemeClr val="tx1"/>
                </a:solidFill>
                <a:effectLst/>
                <a:hlinkClick r:id="" action="ppaction://hlinkfile" tooltip="de Oliveira Andreotti, 2013 #443"/>
              </a:rPr>
              <a:t>, 2013, p. 12</a:t>
            </a:r>
            <a:r>
              <a:rPr lang="en-GB" sz="1700" kern="1200" dirty="0" smtClean="0">
                <a:solidFill>
                  <a:schemeClr val="tx1"/>
                </a:solidFill>
                <a:effectLst/>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700" kern="1200" dirty="0" smtClean="0">
                <a:solidFill>
                  <a:schemeClr val="tx1"/>
                </a:solidFill>
                <a:effectLst/>
              </a:rPr>
              <a:t>So, for example, if an educator, influenced by the media, their own education and learning experiences, believes that the answer to injustice is solely charity, they are unlikely to be open to more critical approaches to development education.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700" kern="1200" dirty="0" smtClean="0">
                <a:solidFill>
                  <a:schemeClr val="tx1"/>
                </a:solidFill>
                <a:effectLst/>
              </a:rPr>
              <a:t>Hence the general consensus appears to be that schools “tend to promote a ‘soft’, non-threatening global learning” (</a:t>
            </a:r>
            <a:r>
              <a:rPr lang="en-GB" sz="1700" u="none" strike="noStrike" kern="1200" dirty="0" smtClean="0">
                <a:solidFill>
                  <a:schemeClr val="tx1"/>
                </a:solidFill>
                <a:effectLst/>
                <a:hlinkClick r:id="" action="ppaction://hlinkfile" tooltip="Hunt, 2012 #442"/>
              </a:rPr>
              <a:t>Hunt, 2012, p. 10</a:t>
            </a:r>
            <a:r>
              <a:rPr lang="en-GB" sz="1700" kern="1200" dirty="0" smtClean="0">
                <a:solidFill>
                  <a:schemeClr val="tx1"/>
                </a:solidFill>
                <a:effectLst/>
              </a:rPr>
              <a:t>), largely rooted in charitable activities (</a:t>
            </a:r>
            <a:r>
              <a:rPr lang="en-GB" sz="1700" u="none" strike="noStrike" kern="1200" dirty="0" smtClean="0">
                <a:solidFill>
                  <a:schemeClr val="tx1"/>
                </a:solidFill>
                <a:effectLst/>
                <a:hlinkClick r:id="" action="ppaction://hlinkfile" tooltip="Smith, 2004 #421"/>
              </a:rPr>
              <a:t>Smith, 2004, p. 745</a:t>
            </a:r>
            <a:r>
              <a:rPr lang="en-GB" sz="1700" kern="1200" dirty="0" smtClean="0">
                <a:solidFill>
                  <a:schemeClr val="tx1"/>
                </a:solidFill>
                <a:effectLst/>
              </a:rPr>
              <a:t>) such as fundraising (</a:t>
            </a:r>
            <a:r>
              <a:rPr lang="en-GB" sz="1700" u="none" strike="noStrike" kern="1200" dirty="0" smtClean="0">
                <a:solidFill>
                  <a:schemeClr val="tx1"/>
                </a:solidFill>
                <a:effectLst/>
                <a:hlinkClick r:id="" action="ppaction://hlinkfile" tooltip="Hunt, 2012 #442"/>
              </a:rPr>
              <a:t>Hunt, 2012, p. 37</a:t>
            </a:r>
            <a:r>
              <a:rPr lang="en-GB" sz="1700" kern="1200" dirty="0" smtClean="0">
                <a:solidFill>
                  <a:schemeClr val="tx1"/>
                </a:solidFill>
                <a:effectLst/>
              </a:rPr>
              <a:t>). </a:t>
            </a:r>
          </a:p>
          <a:p>
            <a:r>
              <a:rPr lang="en-GB" sz="1700" kern="1200" dirty="0" smtClean="0">
                <a:solidFill>
                  <a:schemeClr val="tx1"/>
                </a:solidFill>
                <a:effectLst/>
              </a:rPr>
              <a:t>2)</a:t>
            </a:r>
            <a:r>
              <a:rPr lang="en-GB" sz="1700" kern="1200" baseline="0" dirty="0" smtClean="0">
                <a:solidFill>
                  <a:schemeClr val="tx1"/>
                </a:solidFill>
                <a:effectLst/>
              </a:rPr>
              <a:t> </a:t>
            </a:r>
            <a:r>
              <a:rPr lang="en-GB" sz="1700" kern="1200" dirty="0" smtClean="0">
                <a:solidFill>
                  <a:schemeClr val="tx1"/>
                </a:solidFill>
                <a:effectLst/>
              </a:rPr>
              <a:t>“the desired social action is often designed around the consumer, the Northern student”, fitting in with the timetable and “user-friendly for the teacher and the classroom setting” (</a:t>
            </a:r>
            <a:r>
              <a:rPr lang="en-GB" sz="1700" u="none" strike="noStrike" kern="1200" dirty="0" err="1" smtClean="0">
                <a:solidFill>
                  <a:schemeClr val="tx1"/>
                </a:solidFill>
                <a:effectLst/>
                <a:hlinkClick r:id="" action="ppaction://hlinkfile" tooltip="Tallon, 2012 #418"/>
              </a:rPr>
              <a:t>Tallon</a:t>
            </a:r>
            <a:r>
              <a:rPr lang="en-GB" sz="1700" u="none" strike="noStrike" kern="1200" dirty="0" smtClean="0">
                <a:solidFill>
                  <a:schemeClr val="tx1"/>
                </a:solidFill>
                <a:effectLst/>
                <a:hlinkClick r:id="" action="ppaction://hlinkfile" tooltip="Tallon, 2012 #418"/>
              </a:rPr>
              <a:t>, 2012a, p. 9</a:t>
            </a:r>
            <a:r>
              <a:rPr lang="en-GB" sz="1700" kern="1200" dirty="0" smtClean="0">
                <a:solidFill>
                  <a:schemeClr val="tx1"/>
                </a:solidFill>
                <a:effectLst/>
              </a:rPr>
              <a:t>). </a:t>
            </a:r>
          </a:p>
          <a:p>
            <a:endParaRPr lang="en-GB" sz="1700" kern="1200" dirty="0" smtClean="0">
              <a:solidFill>
                <a:schemeClr val="tx1"/>
              </a:solidFill>
              <a:effectLst/>
            </a:endParaRPr>
          </a:p>
          <a:p>
            <a:r>
              <a:rPr lang="en-GB" sz="1700" kern="1200" dirty="0" smtClean="0">
                <a:solidFill>
                  <a:schemeClr val="tx1"/>
                </a:solidFill>
                <a:effectLst/>
              </a:rPr>
              <a:t>The need to include a ‘quick-fix’ response to injustice often results in a fundraising initiative, which while positive in some ways, risks re-affirming and continuing learners’ education ‘in charity’ at the cost of a more challenging education ‘in justice’.  </a:t>
            </a:r>
          </a:p>
          <a:p>
            <a:endParaRPr lang="en-GB" sz="1700" kern="1200" dirty="0" smtClean="0">
              <a:solidFill>
                <a:schemeClr val="tx1"/>
              </a:solidFill>
              <a:effectLst/>
            </a:endParaRPr>
          </a:p>
          <a:p>
            <a:r>
              <a:rPr lang="en-GB" sz="1700" kern="1200" dirty="0" smtClean="0">
                <a:solidFill>
                  <a:schemeClr val="tx1"/>
                </a:solidFill>
                <a:effectLst/>
              </a:rPr>
              <a:t>Reflected in their stories.</a:t>
            </a:r>
          </a:p>
          <a:p>
            <a:endParaRPr lang="en-GB" sz="1700" kern="1200" dirty="0" smtClean="0">
              <a:solidFill>
                <a:schemeClr val="tx1"/>
              </a:solidFill>
              <a:effectLst/>
            </a:endParaRPr>
          </a:p>
          <a:p>
            <a:r>
              <a:rPr lang="en-GB" sz="1700" kern="1200" dirty="0" smtClean="0">
                <a:solidFill>
                  <a:schemeClr val="tx1"/>
                </a:solidFill>
                <a:effectLst/>
              </a:rPr>
              <a:t>However,</a:t>
            </a:r>
            <a:r>
              <a:rPr lang="en-GB" sz="1700" kern="1200" baseline="0" dirty="0" smtClean="0">
                <a:solidFill>
                  <a:schemeClr val="tx1"/>
                </a:solidFill>
                <a:effectLst/>
              </a:rPr>
              <a:t> not all bad – their success in organising events builds identity (discussed later)</a:t>
            </a:r>
          </a:p>
          <a:p>
            <a:endParaRPr lang="en-GB" sz="1700" kern="1200" dirty="0" smtClean="0">
              <a:solidFill>
                <a:schemeClr val="tx1"/>
              </a:solidFill>
              <a:effectLst/>
            </a:endParaRPr>
          </a:p>
          <a:p>
            <a:r>
              <a:rPr lang="en-GB" sz="1700" kern="1200" dirty="0" smtClean="0">
                <a:solidFill>
                  <a:schemeClr val="tx1"/>
                </a:solidFill>
                <a:effectLst/>
              </a:rPr>
              <a:t>Learning happens</a:t>
            </a:r>
            <a:r>
              <a:rPr lang="en-GB" sz="1700" kern="1200" baseline="0" dirty="0" smtClean="0">
                <a:solidFill>
                  <a:schemeClr val="tx1"/>
                </a:solidFill>
                <a:effectLst/>
              </a:rPr>
              <a:t> – sometimes leading to unexpected results</a:t>
            </a:r>
          </a:p>
          <a:p>
            <a:endParaRPr lang="en-GB" sz="1700" kern="1200" dirty="0" smtClean="0">
              <a:solidFill>
                <a:schemeClr val="tx1"/>
              </a:solidFill>
              <a:effectLst/>
            </a:endParaRPr>
          </a:p>
          <a:p>
            <a:r>
              <a:rPr lang="en-GB" sz="1700" kern="1200" baseline="0" dirty="0" smtClean="0">
                <a:solidFill>
                  <a:schemeClr val="tx1"/>
                </a:solidFill>
                <a:effectLst/>
              </a:rPr>
              <a:t>Jules – holocaust education leading to anti-homophobia activities (making him an educator)</a:t>
            </a:r>
          </a:p>
          <a:p>
            <a:endParaRPr lang="en-GB" sz="1700" kern="1200" baseline="0" dirty="0" smtClean="0">
              <a:solidFill>
                <a:schemeClr val="tx1"/>
              </a:solidFill>
              <a:effectLst/>
            </a:endParaRPr>
          </a:p>
          <a:p>
            <a:r>
              <a:rPr lang="en-GB" sz="1700" kern="1200" baseline="0" dirty="0" smtClean="0">
                <a:solidFill>
                  <a:schemeClr val="tx1"/>
                </a:solidFill>
                <a:effectLst/>
              </a:rPr>
              <a:t>Ayo heating, aged around 14.</a:t>
            </a:r>
          </a:p>
          <a:p>
            <a:r>
              <a:rPr lang="en-GB" sz="1700" kern="1200" dirty="0" smtClean="0">
                <a:solidFill>
                  <a:schemeClr val="tx1"/>
                </a:solidFill>
                <a:effectLst/>
              </a:rPr>
              <a:t>“There was an issue in my school in that heating came on the 31</a:t>
            </a:r>
            <a:r>
              <a:rPr lang="en-GB" sz="1700" kern="1200" baseline="30000" dirty="0" smtClean="0">
                <a:solidFill>
                  <a:schemeClr val="tx1"/>
                </a:solidFill>
                <a:effectLst/>
              </a:rPr>
              <a:t>st</a:t>
            </a:r>
            <a:r>
              <a:rPr lang="en-GB" sz="1700" kern="1200" dirty="0" smtClean="0">
                <a:solidFill>
                  <a:schemeClr val="tx1"/>
                </a:solidFill>
                <a:effectLst/>
              </a:rPr>
              <a:t> of October that was the rule, it didn’t come on before… and it was a particularly cold autumn, it was like really </a:t>
            </a:r>
            <a:r>
              <a:rPr lang="en-GB" sz="1700" kern="1200" dirty="0" err="1" smtClean="0">
                <a:solidFill>
                  <a:schemeClr val="tx1"/>
                </a:solidFill>
                <a:effectLst/>
              </a:rPr>
              <a:t>really</a:t>
            </a:r>
            <a:r>
              <a:rPr lang="en-GB" sz="1700" kern="1200" dirty="0" smtClean="0">
                <a:solidFill>
                  <a:schemeClr val="tx1"/>
                </a:solidFill>
                <a:effectLst/>
              </a:rPr>
              <a:t> cold, and I remember a lot of us were studying, I think it was GCSEs or some other exam, and we were all in our rooms, studying, and we were wearing coats and hats and gloves, and it suddenly occurred to me, my parents are paying a fortune to this school, and I’m literally sitting here in gloves, like freezing cold, trying to study. This is completely ridiculous. So, people were kind of bitching about it and stuff, so I went down the corridor like, “Who wants to come with me?”, and everyone was like, “Yeah no, it’s not right, it’s not right”. … I went to find the caretaker guy to find out why the heating couldn’t be turned on as we were all freezing cold. And I think three people came with me then. And he was like, “Oh it’s not my fault love, you need to speak to the bursar because he told me I can’t turn it on until the end of the month” and so I marched onto the bursar, I think I’d lost one person by then, so it was just me and some other girl, and went, “Well like you’ve got to turn on the heating”, he’s like, “Well no, I don’t actually, we don’t turn it on </a:t>
            </a:r>
            <a:r>
              <a:rPr lang="en-GB" sz="1700" kern="1200" dirty="0" err="1" smtClean="0">
                <a:solidFill>
                  <a:schemeClr val="tx1"/>
                </a:solidFill>
                <a:effectLst/>
              </a:rPr>
              <a:t>til</a:t>
            </a:r>
            <a:r>
              <a:rPr lang="en-GB" sz="1700" kern="1200" dirty="0" smtClean="0">
                <a:solidFill>
                  <a:schemeClr val="tx1"/>
                </a:solidFill>
                <a:effectLst/>
              </a:rPr>
              <a:t> the 31st”. And I said, “It’s freezing, it’s warmer outside than it is in the building, that’s surely ridiculous” and he’s like, “Well you can’t talk to me like that” and the other girl sulked off so I was left on my own and I was like, “Well actually I can, </a:t>
            </a:r>
            <a:r>
              <a:rPr lang="en-GB" sz="1700" kern="1200" dirty="0" err="1" smtClean="0">
                <a:solidFill>
                  <a:schemeClr val="tx1"/>
                </a:solidFill>
                <a:effectLst/>
              </a:rPr>
              <a:t>cos</a:t>
            </a:r>
            <a:r>
              <a:rPr lang="en-GB" sz="1700" kern="1200" dirty="0" smtClean="0">
                <a:solidFill>
                  <a:schemeClr val="tx1"/>
                </a:solidFill>
                <a:effectLst/>
              </a:rPr>
              <a:t> I think you’ll find my parents pay your salary, so the least you could do is make sure that I don’t die!”. He’s like, “Well, I’m reporting you to the headmistress”, so I got marched off to the headmistress and she’s like, “You can’t talk to people like that and we know what we’re doing” and I said, “Well actually, no you don’t. You see the thing is, this is like some massive scam that you’ve got going here and what I’m going to do, is I’m going to give you a day to think about what you want to do and by the end of that day, if you’re not ready to put the heating on, I’m going to call the Oxford Times, I’m going to call this person, I’m going to call that person, I’m going to make sure everyone’s really aware of the fact that, despite the fact that you have more than enough money to turn on the heating, you’re still leaving children, children, people’s children” and she sort of looked at me, and I think she didn’t think that I was going to see it through so I called a  couple of papers and I told them to ask her whether they’d be allowed into the school and so they called her, and pretty much in 24 hours we had heating on!”</a:t>
            </a:r>
          </a:p>
          <a:p>
            <a:pPr marL="171450" indent="-171450">
              <a:buFontTx/>
              <a:buChar char="-"/>
            </a:pPr>
            <a:r>
              <a:rPr lang="en-GB" sz="1700" kern="1200" baseline="0" dirty="0" smtClean="0">
                <a:solidFill>
                  <a:schemeClr val="tx1"/>
                </a:solidFill>
                <a:effectLst/>
              </a:rPr>
              <a:t>V well told story</a:t>
            </a:r>
            <a:r>
              <a:rPr lang="en-GB" sz="1700" kern="1200" dirty="0" smtClean="0">
                <a:solidFill>
                  <a:schemeClr val="tx1"/>
                </a:solidFill>
                <a:effectLst/>
              </a:rPr>
              <a:t>; it has a beginning, with the students revising in the cold, a middle, in which Ayo agitates for change, and an end, in which the situation is resolved. It may be that that it is a story Ayo has told before, perhaps as an ontological narrative used to ‘tell’ herself. It shows her as someone who cares about justice with a sense of her own power and how she can use it to bring about change. It also clearly frames Ayo as a leader amongst her peers. She is shown to have the agency to instigate change, with others and on her own. Her leadership is highlighted particularly by the way she tells of the gradual reduction of her schoolmates’ involvement. At the beginning “everyone” was with her. These then drop away one by one so that by the time she reaches the headmistress she is on her own, standing out amongst her peers. In addition, through threatening exposure in </a:t>
            </a:r>
            <a:r>
              <a:rPr lang="en-GB" sz="1200" kern="1200" dirty="0" smtClean="0">
                <a:solidFill>
                  <a:schemeClr val="tx1"/>
                </a:solidFill>
                <a:effectLst/>
                <a:latin typeface="Arial" charset="0"/>
                <a:ea typeface="+mn-ea"/>
                <a:cs typeface="+mn-cs"/>
              </a:rPr>
              <a:t>the media she shows an understanding of the power of information, perhaps foreshadowing her later use of social media. </a:t>
            </a:r>
          </a:p>
        </p:txBody>
      </p:sp>
      <p:sp>
        <p:nvSpPr>
          <p:cNvPr id="4" name="Slide Number Placeholder 3"/>
          <p:cNvSpPr>
            <a:spLocks noGrp="1"/>
          </p:cNvSpPr>
          <p:nvPr>
            <p:ph type="sldNum" sz="quarter" idx="10"/>
          </p:nvPr>
        </p:nvSpPr>
        <p:spPr/>
        <p:txBody>
          <a:bodyPr/>
          <a:lstStyle/>
          <a:p>
            <a:fld id="{9AFD482F-EA25-4AAA-B60D-6A7E220F79D5}" type="slidenum">
              <a:rPr lang="en-GB" smtClean="0"/>
              <a:pPr/>
              <a:t>17</a:t>
            </a:fld>
            <a:endParaRPr lang="en-GB"/>
          </a:p>
        </p:txBody>
      </p:sp>
    </p:spTree>
    <p:extLst>
      <p:ext uri="{BB962C8B-B14F-4D97-AF65-F5344CB8AC3E}">
        <p14:creationId xmlns:p14="http://schemas.microsoft.com/office/powerpoint/2010/main" val="814294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AFD482F-EA25-4AAA-B60D-6A7E220F79D5}" type="slidenum">
              <a:rPr lang="en-GB" smtClean="0"/>
              <a:pPr/>
              <a:t>18</a:t>
            </a:fld>
            <a:endParaRPr lang="en-GB"/>
          </a:p>
        </p:txBody>
      </p:sp>
    </p:spTree>
    <p:extLst>
      <p:ext uri="{BB962C8B-B14F-4D97-AF65-F5344CB8AC3E}">
        <p14:creationId xmlns:p14="http://schemas.microsoft.com/office/powerpoint/2010/main" val="4116717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A3DA7-4AE7-420D-B5DC-A8A7AA2226A6}" type="slidenum">
              <a:rPr lang="en-GB"/>
              <a:pPr/>
              <a:t>19</a:t>
            </a:fld>
            <a:endParaRPr lang="en-GB"/>
          </a:p>
        </p:txBody>
      </p:sp>
      <p:sp>
        <p:nvSpPr>
          <p:cNvPr id="16386" name="Rectangle 2"/>
          <p:cNvSpPr>
            <a:spLocks noGrp="1" noRot="1" noChangeAspect="1" noChangeArrowheads="1" noTextEdit="1"/>
          </p:cNvSpPr>
          <p:nvPr>
            <p:ph type="sldImg"/>
          </p:nvPr>
        </p:nvSpPr>
        <p:spPr>
          <a:xfrm>
            <a:off x="954088" y="819150"/>
            <a:ext cx="4452937" cy="3338513"/>
          </a:xfrm>
          <a:ln/>
        </p:spPr>
      </p:sp>
      <p:sp>
        <p:nvSpPr>
          <p:cNvPr id="163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54349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story of Jesus washing his disciples’ feet is one I often explore with groups of educators. </a:t>
            </a:r>
          </a:p>
          <a:p>
            <a:r>
              <a:rPr lang="en-GB" sz="1200" b="0" i="0" kern="1200" dirty="0" smtClean="0">
                <a:solidFill>
                  <a:schemeClr val="tx1"/>
                </a:solidFill>
                <a:effectLst/>
                <a:latin typeface="+mn-lt"/>
                <a:ea typeface="+mn-ea"/>
                <a:cs typeface="+mn-cs"/>
              </a:rPr>
              <a:t>It’s a beautiful story of service and of being really present to those you are with. </a:t>
            </a:r>
          </a:p>
          <a:p>
            <a:endParaRPr lang="en-GB" dirty="0"/>
          </a:p>
          <a:p>
            <a:r>
              <a:rPr lang="en-GB" sz="1200" b="0" i="0" kern="1200" dirty="0" smtClean="0">
                <a:solidFill>
                  <a:schemeClr val="tx1"/>
                </a:solidFill>
                <a:effectLst/>
                <a:latin typeface="+mn-lt"/>
                <a:ea typeface="+mn-ea"/>
                <a:cs typeface="+mn-cs"/>
              </a:rPr>
              <a:t>But I believe it contains another message from Jesus to his followers </a:t>
            </a:r>
          </a:p>
          <a:p>
            <a:endParaRPr lang="en-GB" dirty="0"/>
          </a:p>
          <a:p>
            <a:r>
              <a:rPr lang="en-GB" sz="1200" b="0" i="0" kern="1200" dirty="0" smtClean="0">
                <a:solidFill>
                  <a:schemeClr val="tx1"/>
                </a:solidFill>
                <a:effectLst/>
                <a:latin typeface="+mn-lt"/>
                <a:ea typeface="+mn-ea"/>
                <a:cs typeface="+mn-cs"/>
              </a:rPr>
              <a:t>– the challenge to learn by ‘trying on someone else’s shoes’. Putting oneself in a new position opens up the opportunity to see the world from a new perspective.</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03D2287-AC9C-458E-B3F9-233492454B7A}" type="slidenum">
              <a:rPr lang="en-GB" smtClean="0"/>
              <a:pPr/>
              <a:t>20</a:t>
            </a:fld>
            <a:endParaRPr lang="en-GB"/>
          </a:p>
        </p:txBody>
      </p:sp>
    </p:spTree>
    <p:extLst>
      <p:ext uri="{BB962C8B-B14F-4D97-AF65-F5344CB8AC3E}">
        <p14:creationId xmlns:p14="http://schemas.microsoft.com/office/powerpoint/2010/main" val="2525019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AFD482F-EA25-4AAA-B60D-6A7E220F79D5}" type="slidenum">
              <a:rPr lang="en-GB" smtClean="0"/>
              <a:pPr/>
              <a:t>21</a:t>
            </a:fld>
            <a:endParaRPr lang="en-GB"/>
          </a:p>
        </p:txBody>
      </p:sp>
    </p:spTree>
    <p:extLst>
      <p:ext uri="{BB962C8B-B14F-4D97-AF65-F5344CB8AC3E}">
        <p14:creationId xmlns:p14="http://schemas.microsoft.com/office/powerpoint/2010/main" val="2106883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AFD482F-EA25-4AAA-B60D-6A7E220F79D5}" type="slidenum">
              <a:rPr lang="en-GB" smtClean="0"/>
              <a:pPr/>
              <a:t>22</a:t>
            </a:fld>
            <a:endParaRPr lang="en-GB"/>
          </a:p>
        </p:txBody>
      </p:sp>
    </p:spTree>
    <p:extLst>
      <p:ext uri="{BB962C8B-B14F-4D97-AF65-F5344CB8AC3E}">
        <p14:creationId xmlns:p14="http://schemas.microsoft.com/office/powerpoint/2010/main" val="2381697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9AFD482F-EA25-4AAA-B60D-6A7E220F79D5}" type="slidenum">
              <a:rPr lang="en-GB" smtClean="0"/>
              <a:pPr/>
              <a:t>23</a:t>
            </a:fld>
            <a:endParaRPr lang="en-GB"/>
          </a:p>
        </p:txBody>
      </p:sp>
    </p:spTree>
    <p:extLst>
      <p:ext uri="{BB962C8B-B14F-4D97-AF65-F5344CB8AC3E}">
        <p14:creationId xmlns:p14="http://schemas.microsoft.com/office/powerpoint/2010/main" val="1853771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AFD482F-EA25-4AAA-B60D-6A7E220F79D5}" type="slidenum">
              <a:rPr lang="en-GB" smtClean="0"/>
              <a:pPr/>
              <a:t>24</a:t>
            </a:fld>
            <a:endParaRPr lang="en-GB"/>
          </a:p>
        </p:txBody>
      </p:sp>
    </p:spTree>
    <p:extLst>
      <p:ext uri="{BB962C8B-B14F-4D97-AF65-F5344CB8AC3E}">
        <p14:creationId xmlns:p14="http://schemas.microsoft.com/office/powerpoint/2010/main" val="1295758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9CA757-D68E-4AAB-A7EC-868B78875129}" type="slidenum">
              <a:rPr lang="en-GB"/>
              <a:pPr/>
              <a:t>25</a:t>
            </a:fld>
            <a:endParaRPr lang="en-GB"/>
          </a:p>
        </p:txBody>
      </p:sp>
      <p:sp>
        <p:nvSpPr>
          <p:cNvPr id="16386" name="Rectangle 2"/>
          <p:cNvSpPr>
            <a:spLocks noGrp="1" noRot="1" noChangeAspect="1" noChangeArrowheads="1" noTextEdit="1"/>
          </p:cNvSpPr>
          <p:nvPr>
            <p:ph type="sldImg"/>
          </p:nvPr>
        </p:nvSpPr>
        <p:spPr>
          <a:xfrm>
            <a:off x="1143000" y="685800"/>
            <a:ext cx="4572000" cy="3429000"/>
          </a:xfrm>
          <a:ln/>
        </p:spPr>
      </p:sp>
      <p:sp>
        <p:nvSpPr>
          <p:cNvPr id="16387" name="Rectangle 3"/>
          <p:cNvSpPr>
            <a:spLocks noGrp="1" noChangeArrowheads="1"/>
          </p:cNvSpPr>
          <p:nvPr>
            <p:ph type="body" idx="1"/>
          </p:nvPr>
        </p:nvSpPr>
        <p:spPr>
          <a:xfrm>
            <a:off x="685800" y="4343400"/>
            <a:ext cx="5486400" cy="1740768"/>
          </a:xfrm>
        </p:spPr>
        <p:txBody>
          <a:bodyPr/>
          <a:lstStyle/>
          <a:p>
            <a:r>
              <a:rPr lang="en-GB" dirty="0" smtClean="0"/>
              <a:t>Welcome</a:t>
            </a:r>
            <a:endParaRPr lang="en-GB" dirty="0"/>
          </a:p>
        </p:txBody>
      </p:sp>
    </p:spTree>
    <p:extLst>
      <p:ext uri="{BB962C8B-B14F-4D97-AF65-F5344CB8AC3E}">
        <p14:creationId xmlns:p14="http://schemas.microsoft.com/office/powerpoint/2010/main" val="1594945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smtClean="0"/>
              <a:t>Say</a:t>
            </a:r>
            <a:r>
              <a:rPr lang="en-GB" baseline="0" dirty="0" smtClean="0"/>
              <a:t> hello to Jesus for me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AFD482F-EA25-4AAA-B60D-6A7E220F79D5}" type="slidenum">
              <a:rPr lang="en-GB" smtClean="0"/>
              <a:pPr/>
              <a:t>26</a:t>
            </a:fld>
            <a:endParaRPr lang="en-GB"/>
          </a:p>
        </p:txBody>
      </p:sp>
    </p:spTree>
    <p:extLst>
      <p:ext uri="{BB962C8B-B14F-4D97-AF65-F5344CB8AC3E}">
        <p14:creationId xmlns:p14="http://schemas.microsoft.com/office/powerpoint/2010/main" val="2779814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AFD482F-EA25-4AAA-B60D-6A7E220F79D5}" type="slidenum">
              <a:rPr lang="en-GB" smtClean="0"/>
              <a:pPr/>
              <a:t>9</a:t>
            </a:fld>
            <a:endParaRPr lang="en-GB"/>
          </a:p>
        </p:txBody>
      </p:sp>
    </p:spTree>
    <p:extLst>
      <p:ext uri="{BB962C8B-B14F-4D97-AF65-F5344CB8AC3E}">
        <p14:creationId xmlns:p14="http://schemas.microsoft.com/office/powerpoint/2010/main" val="3776393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smtClean="0"/>
              <a:t>Say</a:t>
            </a:r>
            <a:r>
              <a:rPr lang="en-GB" baseline="0" dirty="0" smtClean="0"/>
              <a:t> hello to Jesus for me</a:t>
            </a:r>
          </a:p>
          <a:p>
            <a:endParaRPr lang="en-GB" baseline="0" smtClean="0"/>
          </a:p>
          <a:p>
            <a:endParaRPr lang="en-GB" dirty="0"/>
          </a:p>
        </p:txBody>
      </p:sp>
      <p:sp>
        <p:nvSpPr>
          <p:cNvPr id="4" name="Slide Number Placeholder 3"/>
          <p:cNvSpPr>
            <a:spLocks noGrp="1"/>
          </p:cNvSpPr>
          <p:nvPr>
            <p:ph type="sldNum" sz="quarter" idx="10"/>
          </p:nvPr>
        </p:nvSpPr>
        <p:spPr/>
        <p:txBody>
          <a:bodyPr/>
          <a:lstStyle/>
          <a:p>
            <a:fld id="{9AFD482F-EA25-4AAA-B60D-6A7E220F79D5}" type="slidenum">
              <a:rPr lang="en-GB" smtClean="0"/>
              <a:pPr/>
              <a:t>27</a:t>
            </a:fld>
            <a:endParaRPr lang="en-GB"/>
          </a:p>
        </p:txBody>
      </p:sp>
    </p:spTree>
    <p:extLst>
      <p:ext uri="{BB962C8B-B14F-4D97-AF65-F5344CB8AC3E}">
        <p14:creationId xmlns:p14="http://schemas.microsoft.com/office/powerpoint/2010/main" val="3659695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3138" y="819150"/>
            <a:ext cx="4559300" cy="34194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AFD482F-EA25-4AAA-B60D-6A7E220F79D5}" type="slidenum">
              <a:rPr lang="en-GB" smtClean="0"/>
              <a:pPr/>
              <a:t>28</a:t>
            </a:fld>
            <a:endParaRPr lang="en-GB"/>
          </a:p>
        </p:txBody>
      </p:sp>
    </p:spTree>
    <p:extLst>
      <p:ext uri="{BB962C8B-B14F-4D97-AF65-F5344CB8AC3E}">
        <p14:creationId xmlns:p14="http://schemas.microsoft.com/office/powerpoint/2010/main" val="3650533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3300" y="819150"/>
            <a:ext cx="4745038" cy="35575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AFD482F-EA25-4AAA-B60D-6A7E220F79D5}" type="slidenum">
              <a:rPr lang="en-GB" smtClean="0"/>
              <a:pPr/>
              <a:t>29</a:t>
            </a:fld>
            <a:endParaRPr lang="en-GB"/>
          </a:p>
        </p:txBody>
      </p:sp>
    </p:spTree>
    <p:extLst>
      <p:ext uri="{BB962C8B-B14F-4D97-AF65-F5344CB8AC3E}">
        <p14:creationId xmlns:p14="http://schemas.microsoft.com/office/powerpoint/2010/main" val="4283551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9CA757-D68E-4AAB-A7EC-868B78875129}" type="slidenum">
              <a:rPr lang="en-GB"/>
              <a:pPr/>
              <a:t>30</a:t>
            </a:fld>
            <a:endParaRPr lang="en-GB"/>
          </a:p>
        </p:txBody>
      </p:sp>
      <p:sp>
        <p:nvSpPr>
          <p:cNvPr id="16386" name="Rectangle 2"/>
          <p:cNvSpPr>
            <a:spLocks noGrp="1" noRot="1" noChangeAspect="1" noChangeArrowheads="1" noTextEdit="1"/>
          </p:cNvSpPr>
          <p:nvPr>
            <p:ph type="sldImg"/>
          </p:nvPr>
        </p:nvSpPr>
        <p:spPr>
          <a:xfrm>
            <a:off x="1143000" y="685800"/>
            <a:ext cx="4572000" cy="3429000"/>
          </a:xfrm>
          <a:ln/>
        </p:spPr>
      </p:sp>
      <p:sp>
        <p:nvSpPr>
          <p:cNvPr id="16387" name="Rectangle 3"/>
          <p:cNvSpPr>
            <a:spLocks noGrp="1" noChangeArrowheads="1"/>
          </p:cNvSpPr>
          <p:nvPr>
            <p:ph type="body" idx="1"/>
          </p:nvPr>
        </p:nvSpPr>
        <p:spPr>
          <a:xfrm>
            <a:off x="685800" y="4343400"/>
            <a:ext cx="5486400" cy="1740768"/>
          </a:xfrm>
        </p:spPr>
        <p:txBody>
          <a:bodyPr/>
          <a:lstStyle/>
          <a:p>
            <a:r>
              <a:rPr lang="en-GB" dirty="0" smtClean="0"/>
              <a:t>Welcome</a:t>
            </a:r>
            <a:endParaRPr lang="en-GB" dirty="0"/>
          </a:p>
        </p:txBody>
      </p:sp>
    </p:spTree>
    <p:extLst>
      <p:ext uri="{BB962C8B-B14F-4D97-AF65-F5344CB8AC3E}">
        <p14:creationId xmlns:p14="http://schemas.microsoft.com/office/powerpoint/2010/main" val="1818041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AFD482F-EA25-4AAA-B60D-6A7E220F79D5}" type="slidenum">
              <a:rPr lang="en-GB" smtClean="0"/>
              <a:pPr/>
              <a:t>31</a:t>
            </a:fld>
            <a:endParaRPr lang="en-GB"/>
          </a:p>
        </p:txBody>
      </p:sp>
    </p:spTree>
    <p:extLst>
      <p:ext uri="{BB962C8B-B14F-4D97-AF65-F5344CB8AC3E}">
        <p14:creationId xmlns:p14="http://schemas.microsoft.com/office/powerpoint/2010/main" val="1554943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9CA757-D68E-4AAB-A7EC-868B78875129}" type="slidenum">
              <a:rPr lang="en-GB"/>
              <a:pPr/>
              <a:t>32</a:t>
            </a:fld>
            <a:endParaRPr lang="en-GB"/>
          </a:p>
        </p:txBody>
      </p:sp>
      <p:sp>
        <p:nvSpPr>
          <p:cNvPr id="16386" name="Rectangle 2"/>
          <p:cNvSpPr>
            <a:spLocks noGrp="1" noRot="1" noChangeAspect="1" noChangeArrowheads="1" noTextEdit="1"/>
          </p:cNvSpPr>
          <p:nvPr>
            <p:ph type="sldImg"/>
          </p:nvPr>
        </p:nvSpPr>
        <p:spPr>
          <a:xfrm>
            <a:off x="1143000" y="685800"/>
            <a:ext cx="4572000" cy="3429000"/>
          </a:xfrm>
          <a:ln/>
        </p:spPr>
      </p:sp>
      <p:sp>
        <p:nvSpPr>
          <p:cNvPr id="16387" name="Rectangle 3"/>
          <p:cNvSpPr>
            <a:spLocks noGrp="1" noChangeArrowheads="1"/>
          </p:cNvSpPr>
          <p:nvPr>
            <p:ph type="body" idx="1"/>
          </p:nvPr>
        </p:nvSpPr>
        <p:spPr>
          <a:xfrm>
            <a:off x="685800" y="4343400"/>
            <a:ext cx="5486400" cy="1740768"/>
          </a:xfrm>
        </p:spPr>
        <p:txBody>
          <a:bodyPr/>
          <a:lstStyle/>
          <a:p>
            <a:r>
              <a:rPr lang="en-GB" dirty="0" smtClean="0"/>
              <a:t>Welcome</a:t>
            </a:r>
            <a:endParaRPr lang="en-GB" dirty="0"/>
          </a:p>
        </p:txBody>
      </p:sp>
    </p:spTree>
    <p:extLst>
      <p:ext uri="{BB962C8B-B14F-4D97-AF65-F5344CB8AC3E}">
        <p14:creationId xmlns:p14="http://schemas.microsoft.com/office/powerpoint/2010/main" val="2639893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A3DA7-4AE7-420D-B5DC-A8A7AA2226A6}" type="slidenum">
              <a:rPr lang="en-GB"/>
              <a:pPr/>
              <a:t>35</a:t>
            </a:fld>
            <a:endParaRPr lang="en-GB"/>
          </a:p>
        </p:txBody>
      </p:sp>
      <p:sp>
        <p:nvSpPr>
          <p:cNvPr id="16386" name="Rectangle 2"/>
          <p:cNvSpPr>
            <a:spLocks noGrp="1" noRot="1" noChangeAspect="1" noChangeArrowheads="1" noTextEdit="1"/>
          </p:cNvSpPr>
          <p:nvPr>
            <p:ph type="sldImg"/>
          </p:nvPr>
        </p:nvSpPr>
        <p:spPr>
          <a:xfrm>
            <a:off x="1143000" y="685800"/>
            <a:ext cx="4572000" cy="3429000"/>
          </a:xfrm>
          <a:ln/>
        </p:spPr>
      </p:sp>
      <p:sp>
        <p:nvSpPr>
          <p:cNvPr id="163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89169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l"/>
            <a:r>
              <a:rPr lang="en-GB" dirty="0" smtClean="0"/>
              <a:t>Useful quote from Matt</a:t>
            </a:r>
            <a:endParaRPr lang="en-GB" dirty="0"/>
          </a:p>
        </p:txBody>
      </p:sp>
      <p:sp>
        <p:nvSpPr>
          <p:cNvPr id="4" name="Slide Number Placeholder 3"/>
          <p:cNvSpPr>
            <a:spLocks noGrp="1"/>
          </p:cNvSpPr>
          <p:nvPr>
            <p:ph type="sldNum" sz="quarter" idx="10"/>
          </p:nvPr>
        </p:nvSpPr>
        <p:spPr/>
        <p:txBody>
          <a:bodyPr/>
          <a:lstStyle/>
          <a:p>
            <a:fld id="{9AFD482F-EA25-4AAA-B60D-6A7E220F79D5}" type="slidenum">
              <a:rPr lang="en-GB" smtClean="0"/>
              <a:pPr/>
              <a:t>10</a:t>
            </a:fld>
            <a:endParaRPr lang="en-GB"/>
          </a:p>
        </p:txBody>
      </p:sp>
    </p:spTree>
    <p:extLst>
      <p:ext uri="{BB962C8B-B14F-4D97-AF65-F5344CB8AC3E}">
        <p14:creationId xmlns:p14="http://schemas.microsoft.com/office/powerpoint/2010/main" val="2152773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9CA757-D68E-4AAB-A7EC-868B78875129}" type="slidenum">
              <a:rPr lang="en-GB"/>
              <a:pPr/>
              <a:t>11</a:t>
            </a:fld>
            <a:endParaRPr lang="en-GB"/>
          </a:p>
        </p:txBody>
      </p:sp>
      <p:sp>
        <p:nvSpPr>
          <p:cNvPr id="16386" name="Rectangle 2"/>
          <p:cNvSpPr>
            <a:spLocks noGrp="1" noRot="1" noChangeAspect="1" noChangeArrowheads="1" noTextEdit="1"/>
          </p:cNvSpPr>
          <p:nvPr>
            <p:ph type="sldImg"/>
          </p:nvPr>
        </p:nvSpPr>
        <p:spPr>
          <a:xfrm>
            <a:off x="1143000" y="685800"/>
            <a:ext cx="4572000" cy="3429000"/>
          </a:xfrm>
          <a:ln/>
        </p:spPr>
      </p:sp>
      <p:sp>
        <p:nvSpPr>
          <p:cNvPr id="16387" name="Rectangle 3"/>
          <p:cNvSpPr>
            <a:spLocks noGrp="1" noChangeArrowheads="1"/>
          </p:cNvSpPr>
          <p:nvPr>
            <p:ph type="body" idx="1"/>
          </p:nvPr>
        </p:nvSpPr>
        <p:spPr>
          <a:xfrm>
            <a:off x="685800" y="4343400"/>
            <a:ext cx="5486400" cy="1740768"/>
          </a:xfrm>
        </p:spPr>
        <p:txBody>
          <a:bodyPr/>
          <a:lstStyle/>
          <a:p>
            <a:r>
              <a:rPr lang="en-GB" dirty="0" smtClean="0"/>
              <a:t>Welcome</a:t>
            </a:r>
            <a:endParaRPr lang="en-GB" dirty="0"/>
          </a:p>
        </p:txBody>
      </p:sp>
    </p:spTree>
    <p:extLst>
      <p:ext uri="{BB962C8B-B14F-4D97-AF65-F5344CB8AC3E}">
        <p14:creationId xmlns:p14="http://schemas.microsoft.com/office/powerpoint/2010/main" val="418515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r"/>
            <a:r>
              <a:rPr lang="en-GB" sz="1200" kern="1200" baseline="0" dirty="0" smtClean="0">
                <a:solidFill>
                  <a:schemeClr val="tx1"/>
                </a:solidFill>
                <a:latin typeface="Arial" charset="0"/>
                <a:ea typeface="+mn-ea"/>
                <a:cs typeface="+mn-cs"/>
              </a:rPr>
              <a:t>It’s possible:</a:t>
            </a:r>
          </a:p>
          <a:p>
            <a:pPr algn="r"/>
            <a:r>
              <a:rPr lang="en-GB" sz="1200" kern="1200" baseline="0" dirty="0" smtClean="0">
                <a:solidFill>
                  <a:schemeClr val="tx1"/>
                </a:solidFill>
                <a:latin typeface="Arial" charset="0"/>
                <a:ea typeface="+mn-ea"/>
                <a:cs typeface="+mn-cs"/>
              </a:rPr>
              <a:t>Examples - </a:t>
            </a:r>
            <a:r>
              <a:rPr lang="en-GB" sz="1200" kern="1200" dirty="0" err="1" smtClean="0">
                <a:solidFill>
                  <a:schemeClr val="tx1"/>
                </a:solidFill>
                <a:latin typeface="Arial" charset="0"/>
                <a:ea typeface="+mn-ea"/>
                <a:cs typeface="+mn-cs"/>
              </a:rPr>
              <a:t>Rach</a:t>
            </a:r>
            <a:r>
              <a:rPr lang="en-GB" sz="1200" kern="1200" dirty="0" smtClean="0">
                <a:solidFill>
                  <a:schemeClr val="tx1"/>
                </a:solidFill>
                <a:latin typeface="Arial" charset="0"/>
                <a:ea typeface="+mn-ea"/>
                <a:cs typeface="+mn-cs"/>
              </a:rPr>
              <a:t> –</a:t>
            </a:r>
            <a:r>
              <a:rPr lang="en-GB" sz="1200" kern="1200" baseline="0" dirty="0" smtClean="0">
                <a:solidFill>
                  <a:schemeClr val="tx1"/>
                </a:solidFill>
                <a:latin typeface="Arial" charset="0"/>
                <a:ea typeface="+mn-ea"/>
                <a:cs typeface="+mn-cs"/>
              </a:rPr>
              <a:t> Blackpool and MP, </a:t>
            </a:r>
            <a:endParaRPr lang="en-GB" sz="1200" kern="1200" dirty="0" smtClean="0">
              <a:solidFill>
                <a:schemeClr val="tx1"/>
              </a:solidFill>
              <a:latin typeface="Arial" charset="0"/>
              <a:ea typeface="+mn-ea"/>
              <a:cs typeface="+mn-cs"/>
            </a:endParaRPr>
          </a:p>
          <a:p>
            <a:pPr algn="r"/>
            <a:endParaRPr lang="en-GB" sz="1200" kern="1200" baseline="0" dirty="0" smtClean="0">
              <a:solidFill>
                <a:schemeClr val="tx1"/>
              </a:solidFill>
              <a:latin typeface="Arial" charset="0"/>
              <a:ea typeface="+mn-ea"/>
              <a:cs typeface="+mn-cs"/>
            </a:endParaRPr>
          </a:p>
          <a:p>
            <a:pPr algn="r"/>
            <a:r>
              <a:rPr lang="en-GB" sz="1200" kern="1200" baseline="0" dirty="0" smtClean="0">
                <a:solidFill>
                  <a:schemeClr val="tx1"/>
                </a:solidFill>
                <a:latin typeface="Arial" charset="0"/>
                <a:ea typeface="+mn-ea"/>
                <a:cs typeface="+mn-cs"/>
              </a:rPr>
              <a:t>They’re interested:</a:t>
            </a:r>
          </a:p>
          <a:p>
            <a:pPr algn="r"/>
            <a:r>
              <a:rPr lang="en-GB" sz="1200" kern="1200" baseline="0" dirty="0" smtClean="0">
                <a:solidFill>
                  <a:schemeClr val="tx1"/>
                </a:solidFill>
                <a:latin typeface="Arial" charset="0"/>
                <a:ea typeface="+mn-ea"/>
                <a:cs typeface="+mn-cs"/>
              </a:rPr>
              <a:t>Gov doc “</a:t>
            </a:r>
            <a:r>
              <a:rPr lang="en-GB" sz="1200" i="1" kern="1200" baseline="0" dirty="0" smtClean="0">
                <a:solidFill>
                  <a:schemeClr val="tx1"/>
                </a:solidFill>
                <a:latin typeface="Arial" charset="0"/>
                <a:ea typeface="+mn-ea"/>
                <a:cs typeface="+mn-cs"/>
              </a:rPr>
              <a:t>issues that are of direct concern to young people” (QCA, 2007:2). </a:t>
            </a:r>
          </a:p>
          <a:p>
            <a:pPr algn="r"/>
            <a:r>
              <a:rPr lang="en-GB" sz="1200" i="0" kern="1200" baseline="0" dirty="0" smtClean="0">
                <a:solidFill>
                  <a:schemeClr val="tx1"/>
                </a:solidFill>
                <a:latin typeface="Arial" charset="0"/>
                <a:ea typeface="+mn-ea"/>
                <a:cs typeface="+mn-cs"/>
              </a:rPr>
              <a:t>Research</a:t>
            </a:r>
            <a:r>
              <a:rPr lang="en-GB" sz="1200" i="1" kern="1200" baseline="0" dirty="0" smtClean="0">
                <a:solidFill>
                  <a:schemeClr val="tx1"/>
                </a:solidFill>
                <a:latin typeface="Arial" charset="0"/>
                <a:ea typeface="+mn-ea"/>
                <a:cs typeface="+mn-cs"/>
              </a:rPr>
              <a:t> </a:t>
            </a:r>
            <a:r>
              <a:rPr lang="en-GB" sz="1200" kern="1200" baseline="0" dirty="0" smtClean="0">
                <a:solidFill>
                  <a:schemeClr val="tx1"/>
                </a:solidFill>
                <a:latin typeface="Arial" charset="0"/>
                <a:ea typeface="+mn-ea"/>
                <a:cs typeface="+mn-cs"/>
              </a:rPr>
              <a:t>shows that the majority of children feel they can do something to bring about positive change (Holden, 2007).</a:t>
            </a:r>
          </a:p>
          <a:p>
            <a:pPr algn="r"/>
            <a:endParaRPr lang="en-GB" sz="1200" kern="1200" dirty="0" smtClean="0">
              <a:solidFill>
                <a:schemeClr val="tx1"/>
              </a:solidFill>
              <a:latin typeface="Arial" charset="0"/>
              <a:ea typeface="+mn-ea"/>
              <a:cs typeface="+mn-cs"/>
            </a:endParaRPr>
          </a:p>
          <a:p>
            <a:pPr algn="r"/>
            <a:r>
              <a:rPr lang="en-GB" sz="1200" kern="1200" dirty="0" smtClean="0">
                <a:solidFill>
                  <a:schemeClr val="tx1"/>
                </a:solidFill>
                <a:latin typeface="Arial" charset="0"/>
                <a:ea typeface="+mn-ea"/>
                <a:cs typeface="+mn-cs"/>
              </a:rPr>
              <a:t>It’s never too early:</a:t>
            </a:r>
          </a:p>
          <a:p>
            <a:pPr algn="r"/>
            <a:r>
              <a:rPr lang="en-GB" sz="1200" kern="1200" dirty="0" smtClean="0">
                <a:solidFill>
                  <a:schemeClr val="tx1"/>
                </a:solidFill>
                <a:latin typeface="Arial" charset="0"/>
                <a:ea typeface="+mn-ea"/>
                <a:cs typeface="+mn-cs"/>
              </a:rPr>
              <a:t>Puppet</a:t>
            </a:r>
          </a:p>
        </p:txBody>
      </p:sp>
      <p:sp>
        <p:nvSpPr>
          <p:cNvPr id="4" name="Slide Number Placeholder 3"/>
          <p:cNvSpPr>
            <a:spLocks noGrp="1"/>
          </p:cNvSpPr>
          <p:nvPr>
            <p:ph type="sldNum" sz="quarter" idx="10"/>
          </p:nvPr>
        </p:nvSpPr>
        <p:spPr/>
        <p:txBody>
          <a:bodyPr/>
          <a:lstStyle/>
          <a:p>
            <a:fld id="{9AFD482F-EA25-4AAA-B60D-6A7E220F79D5}" type="slidenum">
              <a:rPr lang="en-GB" smtClean="0"/>
              <a:pPr/>
              <a:t>12</a:t>
            </a:fld>
            <a:endParaRPr lang="en-GB"/>
          </a:p>
        </p:txBody>
      </p:sp>
    </p:spTree>
    <p:extLst>
      <p:ext uri="{BB962C8B-B14F-4D97-AF65-F5344CB8AC3E}">
        <p14:creationId xmlns:p14="http://schemas.microsoft.com/office/powerpoint/2010/main" val="2574614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9CA757-D68E-4AAB-A7EC-868B78875129}" type="slidenum">
              <a:rPr lang="en-GB"/>
              <a:pPr/>
              <a:t>13</a:t>
            </a:fld>
            <a:endParaRPr lang="en-GB"/>
          </a:p>
        </p:txBody>
      </p:sp>
      <p:sp>
        <p:nvSpPr>
          <p:cNvPr id="16386" name="Rectangle 2"/>
          <p:cNvSpPr>
            <a:spLocks noGrp="1" noRot="1" noChangeAspect="1" noChangeArrowheads="1" noTextEdit="1"/>
          </p:cNvSpPr>
          <p:nvPr>
            <p:ph type="sldImg"/>
          </p:nvPr>
        </p:nvSpPr>
        <p:spPr>
          <a:xfrm>
            <a:off x="1143000" y="685800"/>
            <a:ext cx="4572000" cy="3429000"/>
          </a:xfrm>
          <a:ln/>
        </p:spPr>
      </p:sp>
      <p:sp>
        <p:nvSpPr>
          <p:cNvPr id="16387" name="Rectangle 3"/>
          <p:cNvSpPr>
            <a:spLocks noGrp="1" noChangeArrowheads="1"/>
          </p:cNvSpPr>
          <p:nvPr>
            <p:ph type="body" idx="1"/>
          </p:nvPr>
        </p:nvSpPr>
        <p:spPr>
          <a:xfrm>
            <a:off x="685800" y="4343400"/>
            <a:ext cx="5486400" cy="1740768"/>
          </a:xfrm>
        </p:spPr>
        <p:txBody>
          <a:bodyPr/>
          <a:lstStyle/>
          <a:p>
            <a:r>
              <a:rPr lang="en-GB" dirty="0" smtClean="0"/>
              <a:t>Welcome</a:t>
            </a:r>
            <a:endParaRPr lang="en-GB" dirty="0"/>
          </a:p>
        </p:txBody>
      </p:sp>
    </p:spTree>
    <p:extLst>
      <p:ext uri="{BB962C8B-B14F-4D97-AF65-F5344CB8AC3E}">
        <p14:creationId xmlns:p14="http://schemas.microsoft.com/office/powerpoint/2010/main" val="2843484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Action is often considered a key aspect of development education practice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But debate exists:</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Learning and then action</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Action then learning</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Learning thru action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Lots of examples of learning taking place while doing, including learning across the movement</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e.g.</a:t>
            </a:r>
            <a:r>
              <a:rPr lang="en-GB" sz="1200" kern="1200" baseline="0" dirty="0" smtClean="0">
                <a:solidFill>
                  <a:schemeClr val="tx1"/>
                </a:solidFill>
                <a:effectLst/>
                <a:latin typeface="Arial" charset="0"/>
                <a:ea typeface="+mn-ea"/>
                <a:cs typeface="+mn-cs"/>
              </a:rPr>
              <a:t> Jules, people and social justice to environmental via Occupy</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smtClean="0">
                <a:solidFill>
                  <a:schemeClr val="tx1"/>
                </a:solidFill>
                <a:effectLst/>
                <a:latin typeface="Arial" charset="0"/>
                <a:ea typeface="+mn-ea"/>
                <a:cs typeface="+mn-cs"/>
              </a:rPr>
              <a:t>Broker issues – </a:t>
            </a:r>
            <a:r>
              <a:rPr lang="en-GB" sz="1200" kern="1200" dirty="0" smtClean="0">
                <a:solidFill>
                  <a:schemeClr val="tx1"/>
                </a:solidFill>
                <a:effectLst/>
                <a:latin typeface="Arial" charset="0"/>
                <a:ea typeface="+mn-ea"/>
                <a:cs typeface="+mn-cs"/>
              </a:rPr>
              <a:t>(</a:t>
            </a:r>
            <a:r>
              <a:rPr lang="en-GB" sz="1200" u="none" strike="noStrike" kern="1200" dirty="0" smtClean="0">
                <a:solidFill>
                  <a:schemeClr val="tx1"/>
                </a:solidFill>
                <a:effectLst/>
                <a:latin typeface="Arial" charset="0"/>
                <a:ea typeface="+mn-ea"/>
                <a:cs typeface="+mn-cs"/>
                <a:hlinkClick r:id="" action="ppaction://hlinkfile" tooltip="Della Porta, 2007 #136"/>
              </a:rPr>
              <a:t>Della </a:t>
            </a:r>
            <a:r>
              <a:rPr lang="en-GB" sz="1200" u="none" strike="noStrike" kern="1200" dirty="0" err="1" smtClean="0">
                <a:solidFill>
                  <a:schemeClr val="tx1"/>
                </a:solidFill>
                <a:effectLst/>
                <a:latin typeface="Arial" charset="0"/>
                <a:ea typeface="+mn-ea"/>
                <a:cs typeface="+mn-cs"/>
                <a:hlinkClick r:id="" action="ppaction://hlinkfile" tooltip="Della Porta, 2007 #136"/>
              </a:rPr>
              <a:t>Porta</a:t>
            </a:r>
            <a:r>
              <a:rPr lang="en-GB" sz="1200" u="none" strike="noStrike" kern="1200" dirty="0" smtClean="0">
                <a:solidFill>
                  <a:schemeClr val="tx1"/>
                </a:solidFill>
                <a:effectLst/>
                <a:latin typeface="Arial" charset="0"/>
                <a:ea typeface="+mn-ea"/>
                <a:cs typeface="+mn-cs"/>
                <a:hlinkClick r:id="" action="ppaction://hlinkfile" tooltip="Della Porta, 2007 #136"/>
              </a:rPr>
              <a:t>, 2007, p. 16</a:t>
            </a:r>
            <a:r>
              <a:rPr lang="en-GB" sz="1200" kern="1200" baseline="0" dirty="0" smtClean="0">
                <a:solidFill>
                  <a:schemeClr val="tx1"/>
                </a:solidFill>
                <a:effectLst/>
                <a:latin typeface="Arial" charset="0"/>
                <a:ea typeface="+mn-ea"/>
                <a:cs typeface="+mn-cs"/>
              </a:rPr>
              <a:t>)</a:t>
            </a:r>
            <a:endParaRPr lang="en-GB"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1" kern="1200" dirty="0" smtClean="0">
                <a:solidFill>
                  <a:schemeClr val="tx1"/>
                </a:solidFill>
                <a:effectLst/>
                <a:latin typeface="Arial" charset="0"/>
                <a:ea typeface="+mn-ea"/>
                <a:cs typeface="+mn-cs"/>
              </a:rPr>
              <a:t>Low</a:t>
            </a:r>
            <a:r>
              <a:rPr lang="en-GB" sz="1200" b="1" kern="1200" baseline="0" dirty="0" smtClean="0">
                <a:solidFill>
                  <a:schemeClr val="tx1"/>
                </a:solidFill>
                <a:effectLst/>
                <a:latin typeface="Arial" charset="0"/>
                <a:ea typeface="+mn-ea"/>
                <a:cs typeface="+mn-cs"/>
              </a:rPr>
              <a:t> cost/risk</a:t>
            </a:r>
            <a:endParaRPr lang="en-GB" sz="1200" b="1"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err="1" smtClean="0">
                <a:solidFill>
                  <a:schemeClr val="tx1"/>
                </a:solidFill>
                <a:effectLst/>
                <a:latin typeface="Arial" charset="0"/>
                <a:ea typeface="+mn-ea"/>
                <a:cs typeface="+mn-cs"/>
              </a:rPr>
              <a:t>McAdam</a:t>
            </a:r>
            <a:r>
              <a:rPr lang="en-GB" sz="1200" kern="1200" dirty="0" smtClean="0">
                <a:solidFill>
                  <a:schemeClr val="tx1"/>
                </a:solidFill>
                <a:effectLst/>
                <a:latin typeface="Arial" charset="0"/>
                <a:ea typeface="+mn-ea"/>
                <a:cs typeface="+mn-cs"/>
              </a:rPr>
              <a:t> (freedom summer) - a ‘taste’ of engagement can act as a significant learning experience, possibly leading to a greater commitment at a later stage.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Similar suggestions can be found in </a:t>
            </a:r>
            <a:r>
              <a:rPr lang="en-GB" sz="1200" kern="1200" dirty="0" err="1" smtClean="0">
                <a:solidFill>
                  <a:schemeClr val="tx1"/>
                </a:solidFill>
                <a:effectLst/>
                <a:latin typeface="Arial" charset="0"/>
                <a:ea typeface="+mn-ea"/>
                <a:cs typeface="+mn-cs"/>
              </a:rPr>
              <a:t>Banaji</a:t>
            </a:r>
            <a:r>
              <a:rPr lang="en-GB" sz="1200" kern="1200" dirty="0" smtClean="0">
                <a:solidFill>
                  <a:schemeClr val="tx1"/>
                </a:solidFill>
                <a:effectLst/>
                <a:latin typeface="Arial" charset="0"/>
                <a:ea typeface="+mn-ea"/>
                <a:cs typeface="+mn-cs"/>
              </a:rPr>
              <a:t> et </a:t>
            </a:r>
            <a:r>
              <a:rPr lang="en-GB" sz="1200" kern="1200" dirty="0" err="1" smtClean="0">
                <a:solidFill>
                  <a:schemeClr val="tx1"/>
                </a:solidFill>
                <a:effectLst/>
                <a:latin typeface="Arial" charset="0"/>
                <a:ea typeface="+mn-ea"/>
                <a:cs typeface="+mn-cs"/>
              </a:rPr>
              <a:t>al’s</a:t>
            </a:r>
            <a:r>
              <a:rPr lang="en-GB" sz="1200" kern="1200" dirty="0" smtClean="0">
                <a:solidFill>
                  <a:schemeClr val="tx1"/>
                </a:solidFill>
                <a:effectLst/>
                <a:latin typeface="Arial" charset="0"/>
                <a:ea typeface="+mn-ea"/>
                <a:cs typeface="+mn-cs"/>
              </a:rPr>
              <a:t> consideration of a “pedagogy of civic engagement” (</a:t>
            </a:r>
            <a:r>
              <a:rPr lang="en-GB" sz="1200" u="none" strike="noStrike" kern="1200" dirty="0" err="1" smtClean="0">
                <a:solidFill>
                  <a:schemeClr val="tx1"/>
                </a:solidFill>
                <a:effectLst/>
                <a:latin typeface="Arial" charset="0"/>
                <a:ea typeface="+mn-ea"/>
                <a:cs typeface="+mn-cs"/>
                <a:hlinkClick r:id="" action="ppaction://hlinkfile" tooltip="Banaji, 2009 #436"/>
              </a:rPr>
              <a:t>Banaji</a:t>
            </a:r>
            <a:r>
              <a:rPr lang="en-GB" sz="1200" u="none" strike="noStrike" kern="1200" dirty="0" smtClean="0">
                <a:solidFill>
                  <a:schemeClr val="tx1"/>
                </a:solidFill>
                <a:effectLst/>
                <a:latin typeface="Arial" charset="0"/>
                <a:ea typeface="+mn-ea"/>
                <a:cs typeface="+mn-cs"/>
                <a:hlinkClick r:id="" action="ppaction://hlinkfile" tooltip="Banaji, 2009 #436"/>
              </a:rPr>
              <a:t> et al., 2009, p. 15</a:t>
            </a:r>
            <a:r>
              <a:rPr lang="en-GB" sz="1200" kern="1200" dirty="0" smtClean="0">
                <a:solidFill>
                  <a:schemeClr val="tx1"/>
                </a:solidFill>
                <a:effectLst/>
                <a:latin typeface="Arial" charset="0"/>
                <a:ea typeface="+mn-ea"/>
                <a:cs typeface="+mn-cs"/>
              </a:rPr>
              <a:t>) and Mayo’s suggestion that participating in social movements can be an educative process in itself (</a:t>
            </a:r>
            <a:r>
              <a:rPr lang="en-GB" sz="1200" u="none" strike="noStrike" kern="1200" dirty="0" smtClean="0">
                <a:solidFill>
                  <a:schemeClr val="tx1"/>
                </a:solidFill>
                <a:effectLst/>
                <a:latin typeface="Arial" charset="0"/>
                <a:ea typeface="+mn-ea"/>
                <a:cs typeface="+mn-cs"/>
                <a:hlinkClick r:id="" action="ppaction://hlinkfile" tooltip="Mayo, 2005 #190"/>
              </a:rPr>
              <a:t>Mayo, 2005</a:t>
            </a:r>
            <a:r>
              <a:rPr lang="en-GB" sz="1200" kern="1200" dirty="0" smtClean="0">
                <a:solidFill>
                  <a:schemeClr val="tx1"/>
                </a:solidFill>
                <a:effectLst/>
                <a:latin typeface="Arial" charset="0"/>
                <a:ea typeface="+mn-ea"/>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1" kern="1200" dirty="0" smtClean="0">
                <a:solidFill>
                  <a:schemeClr val="tx1"/>
                </a:solidFill>
                <a:effectLst/>
                <a:latin typeface="Arial" charset="0"/>
                <a:ea typeface="+mn-ea"/>
                <a:cs typeface="+mn-cs"/>
              </a:rPr>
              <a:t>Rebecca’s first march</a:t>
            </a:r>
            <a:endParaRPr lang="en-GB" b="1" dirty="0" smtClean="0"/>
          </a:p>
          <a:p>
            <a:r>
              <a:rPr lang="en-GB" sz="1200" kern="1200" dirty="0" smtClean="0">
                <a:solidFill>
                  <a:schemeClr val="tx1"/>
                </a:solidFill>
                <a:effectLst/>
                <a:latin typeface="Arial" charset="0"/>
                <a:ea typeface="+mn-ea"/>
                <a:cs typeface="+mn-cs"/>
              </a:rPr>
              <a:t>A story which Rebecca uses to show her ‘becoming’ an activist is her description of attending a Free Tibet march in London: </a:t>
            </a:r>
          </a:p>
          <a:p>
            <a:r>
              <a:rPr lang="en-GB" sz="1200" kern="1200" dirty="0" smtClean="0">
                <a:solidFill>
                  <a:schemeClr val="tx1"/>
                </a:solidFill>
                <a:effectLst/>
                <a:latin typeface="Arial" charset="0"/>
                <a:ea typeface="+mn-ea"/>
                <a:cs typeface="+mn-cs"/>
              </a:rPr>
              <a:t>“[T]hat was amazing and we heard like, testimonies from Buddhist nuns who were like, imprisoned in the occupation … and it was just … amazing. And just being around so many people was amazing … it just helped me to understand … protests… and the struggle of them. And seeing the police and seeing … </a:t>
            </a:r>
            <a:r>
              <a:rPr lang="en-GB" sz="1200" kern="1200" dirty="0" err="1" smtClean="0">
                <a:solidFill>
                  <a:schemeClr val="tx1"/>
                </a:solidFill>
                <a:effectLst/>
                <a:latin typeface="Arial" charset="0"/>
                <a:ea typeface="+mn-ea"/>
                <a:cs typeface="+mn-cs"/>
              </a:rPr>
              <a:t>erm</a:t>
            </a:r>
            <a:r>
              <a:rPr lang="en-GB" sz="1200" kern="1200" dirty="0" smtClean="0">
                <a:solidFill>
                  <a:schemeClr val="tx1"/>
                </a:solidFill>
                <a:effectLst/>
                <a:latin typeface="Arial" charset="0"/>
                <a:ea typeface="+mn-ea"/>
                <a:cs typeface="+mn-cs"/>
              </a:rPr>
              <a:t>… it was just, it was just so fascinating to me, and I just talked to the founder of [a</a:t>
            </a:r>
            <a:r>
              <a:rPr lang="en-GB" sz="1200" kern="1200" baseline="0" dirty="0" smtClean="0">
                <a:solidFill>
                  <a:schemeClr val="tx1"/>
                </a:solidFill>
                <a:effectLst/>
                <a:latin typeface="Arial" charset="0"/>
                <a:ea typeface="+mn-ea"/>
                <a:cs typeface="+mn-cs"/>
              </a:rPr>
              <a:t> campaigning NGO] </a:t>
            </a:r>
            <a:r>
              <a:rPr lang="en-GB" sz="1200" kern="1200" dirty="0" smtClean="0">
                <a:solidFill>
                  <a:schemeClr val="tx1"/>
                </a:solidFill>
                <a:effectLst/>
                <a:latin typeface="Arial" charset="0"/>
                <a:ea typeface="+mn-ea"/>
                <a:cs typeface="+mn-cs"/>
              </a:rPr>
              <a:t>[at her university], we met him in London and he was just really amazing and he talked about the Chaplaincy as well and I’d already been in the Chaplaincy and it was, it was just really cool that he was, I just looked up, I just looked up to people who were so involved …and … I just got really </a:t>
            </a:r>
            <a:r>
              <a:rPr lang="en-GB" sz="1200" kern="1200" dirty="0" err="1" smtClean="0">
                <a:solidFill>
                  <a:schemeClr val="tx1"/>
                </a:solidFill>
                <a:effectLst/>
                <a:latin typeface="Arial" charset="0"/>
                <a:ea typeface="+mn-ea"/>
                <a:cs typeface="+mn-cs"/>
              </a:rPr>
              <a:t>erm</a:t>
            </a:r>
            <a:r>
              <a:rPr lang="en-GB" sz="1200" kern="1200" dirty="0" smtClean="0">
                <a:solidFill>
                  <a:schemeClr val="tx1"/>
                </a:solidFill>
                <a:effectLst/>
                <a:latin typeface="Arial" charset="0"/>
                <a:ea typeface="+mn-ea"/>
                <a:cs typeface="+mn-cs"/>
              </a:rPr>
              <a:t> … I was just really proud to be so close </a:t>
            </a:r>
            <a:r>
              <a:rPr lang="en-GB" sz="1200" kern="1200" dirty="0" err="1" smtClean="0">
                <a:solidFill>
                  <a:schemeClr val="tx1"/>
                </a:solidFill>
                <a:effectLst/>
                <a:latin typeface="Arial" charset="0"/>
                <a:ea typeface="+mn-ea"/>
                <a:cs typeface="+mn-cs"/>
              </a:rPr>
              <a:t>erm</a:t>
            </a:r>
            <a:r>
              <a:rPr lang="en-GB" sz="1200" kern="1200" dirty="0" smtClean="0">
                <a:solidFill>
                  <a:schemeClr val="tx1"/>
                </a:solidFill>
                <a:effectLst/>
                <a:latin typeface="Arial" charset="0"/>
                <a:ea typeface="+mn-ea"/>
                <a:cs typeface="+mn-cs"/>
              </a:rPr>
              <a:t>, to what was happening and to be committed enough to go to it I think … and , I just, </a:t>
            </a:r>
            <a:r>
              <a:rPr lang="en-GB" sz="1200" kern="1200" dirty="0" err="1" smtClean="0">
                <a:solidFill>
                  <a:schemeClr val="tx1"/>
                </a:solidFill>
                <a:effectLst/>
                <a:latin typeface="Arial" charset="0"/>
                <a:ea typeface="+mn-ea"/>
                <a:cs typeface="+mn-cs"/>
              </a:rPr>
              <a:t>erm</a:t>
            </a:r>
            <a:r>
              <a:rPr lang="en-GB" sz="1200" kern="1200" dirty="0" smtClean="0">
                <a:solidFill>
                  <a:schemeClr val="tx1"/>
                </a:solidFill>
                <a:effectLst/>
                <a:latin typeface="Arial" charset="0"/>
                <a:ea typeface="+mn-ea"/>
                <a:cs typeface="+mn-cs"/>
              </a:rPr>
              <a:t>… told lots of people about it … and bought a Free Tibet scarf… yeah, it just, I think that was an important time because that was the first big protest that I went on. And then after that I just felt like I was involved in the Global Justice Movement … </a:t>
            </a:r>
            <a:r>
              <a:rPr lang="en-GB" sz="1200" kern="1200" dirty="0" err="1" smtClean="0">
                <a:solidFill>
                  <a:schemeClr val="tx1"/>
                </a:solidFill>
                <a:effectLst/>
                <a:latin typeface="Arial" charset="0"/>
                <a:ea typeface="+mn-ea"/>
                <a:cs typeface="+mn-cs"/>
              </a:rPr>
              <a:t>erm</a:t>
            </a:r>
            <a:r>
              <a:rPr lang="en-GB" sz="1200" kern="1200" dirty="0" smtClean="0">
                <a:solidFill>
                  <a:schemeClr val="tx1"/>
                </a:solidFill>
                <a:effectLst/>
                <a:latin typeface="Arial" charset="0"/>
                <a:ea typeface="+mn-ea"/>
                <a:cs typeface="+mn-cs"/>
              </a:rPr>
              <a:t> and by taking part in that march I was, yeah, it was I like I was, </a:t>
            </a:r>
            <a:r>
              <a:rPr lang="en-GB" sz="1200" kern="1200" dirty="0" err="1" smtClean="0">
                <a:solidFill>
                  <a:schemeClr val="tx1"/>
                </a:solidFill>
                <a:effectLst/>
                <a:latin typeface="Arial" charset="0"/>
                <a:ea typeface="+mn-ea"/>
                <a:cs typeface="+mn-cs"/>
              </a:rPr>
              <a:t>erm</a:t>
            </a:r>
            <a:r>
              <a:rPr lang="en-GB" sz="1200" kern="1200" dirty="0" smtClean="0">
                <a:solidFill>
                  <a:schemeClr val="tx1"/>
                </a:solidFill>
                <a:effectLst/>
                <a:latin typeface="Arial" charset="0"/>
                <a:ea typeface="+mn-ea"/>
                <a:cs typeface="+mn-cs"/>
              </a:rPr>
              <a:t>, in then.”</a:t>
            </a: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This story has incredible</a:t>
            </a:r>
            <a:r>
              <a:rPr lang="en-GB" sz="1200" kern="1200" baseline="0" dirty="0" smtClean="0">
                <a:solidFill>
                  <a:schemeClr val="tx1"/>
                </a:solidFill>
                <a:effectLst/>
                <a:latin typeface="Arial" charset="0"/>
                <a:ea typeface="+mn-ea"/>
                <a:cs typeface="+mn-cs"/>
              </a:rPr>
              <a:t> parallels with the example </a:t>
            </a:r>
            <a:r>
              <a:rPr lang="en-GB" sz="1200" kern="1200" baseline="0" dirty="0" err="1" smtClean="0">
                <a:solidFill>
                  <a:schemeClr val="tx1"/>
                </a:solidFill>
                <a:effectLst/>
                <a:latin typeface="Arial" charset="0"/>
                <a:ea typeface="+mn-ea"/>
                <a:cs typeface="+mn-cs"/>
              </a:rPr>
              <a:t>McAdam</a:t>
            </a:r>
            <a:r>
              <a:rPr lang="en-GB" sz="1200" kern="1200" baseline="0" dirty="0" smtClean="0">
                <a:solidFill>
                  <a:schemeClr val="tx1"/>
                </a:solidFill>
                <a:effectLst/>
                <a:latin typeface="Arial" charset="0"/>
                <a:ea typeface="+mn-ea"/>
                <a:cs typeface="+mn-cs"/>
              </a:rPr>
              <a:t> uses to explain his concept of low cost/risk </a:t>
            </a:r>
            <a:r>
              <a:rPr lang="en-GB" sz="1200" kern="1200" dirty="0" smtClean="0">
                <a:solidFill>
                  <a:schemeClr val="tx1"/>
                </a:solidFill>
                <a:effectLst/>
                <a:latin typeface="Arial" charset="0"/>
                <a:ea typeface="+mn-ea"/>
                <a:cs typeface="+mn-cs"/>
              </a:rPr>
              <a:t>(</a:t>
            </a:r>
            <a:r>
              <a:rPr lang="en-GB" sz="1200" u="none" strike="noStrike" kern="1200" dirty="0" err="1" smtClean="0">
                <a:solidFill>
                  <a:schemeClr val="tx1"/>
                </a:solidFill>
                <a:effectLst/>
                <a:latin typeface="Arial" charset="0"/>
                <a:ea typeface="+mn-ea"/>
                <a:cs typeface="+mn-cs"/>
                <a:hlinkClick r:id="" action="ppaction://hlinkfile" tooltip="McAdam, 1986 #127"/>
              </a:rPr>
              <a:t>McAdam</a:t>
            </a:r>
            <a:r>
              <a:rPr lang="en-GB" sz="1200" u="none" strike="noStrike" kern="1200" dirty="0" smtClean="0">
                <a:solidFill>
                  <a:schemeClr val="tx1"/>
                </a:solidFill>
                <a:effectLst/>
                <a:latin typeface="Arial" charset="0"/>
                <a:ea typeface="+mn-ea"/>
                <a:cs typeface="+mn-cs"/>
                <a:hlinkClick r:id="" action="ppaction://hlinkfile" tooltip="McAdam, 1986 #127"/>
              </a:rPr>
              <a:t>, 1986, p. 69</a:t>
            </a:r>
            <a:r>
              <a:rPr lang="en-GB" sz="1200" kern="1200" dirty="0" smtClean="0">
                <a:solidFill>
                  <a:schemeClr val="tx1"/>
                </a:solidFill>
                <a:effectLst/>
                <a:latin typeface="Arial" charset="0"/>
                <a:ea typeface="+mn-ea"/>
                <a:cs typeface="+mn-cs"/>
              </a:rPr>
              <a:t>):</a:t>
            </a:r>
          </a:p>
          <a:p>
            <a:r>
              <a:rPr lang="en-GB" sz="1200" kern="1200" dirty="0" smtClean="0">
                <a:solidFill>
                  <a:schemeClr val="tx1"/>
                </a:solidFill>
                <a:effectLst/>
                <a:latin typeface="Arial" charset="0"/>
                <a:ea typeface="+mn-ea"/>
                <a:cs typeface="+mn-cs"/>
              </a:rPr>
              <a:t>a young man attends a peace rally, where three things happen. Firstly he broadens “his range of movement contacts”. Secondly, talking to others and listening to speakers he “may well develop a better and more sympathetic understanding” of the movement. Finally, he may feel encouraged to ‘play at’ being an activist. Rebecca’s story is strikingly similar to this example. She refers to meeting people, says she gained understanding and felt like she “was in”, that she belonged in some way. </a:t>
            </a:r>
            <a:r>
              <a:rPr lang="en-GB" sz="1200" kern="1200" dirty="0" err="1" smtClean="0">
                <a:solidFill>
                  <a:schemeClr val="tx1"/>
                </a:solidFill>
                <a:effectLst/>
                <a:latin typeface="Arial" charset="0"/>
                <a:ea typeface="+mn-ea"/>
                <a:cs typeface="+mn-cs"/>
              </a:rPr>
              <a:t>McAdam</a:t>
            </a:r>
            <a:r>
              <a:rPr lang="en-GB" sz="1200" kern="1200" dirty="0" smtClean="0">
                <a:solidFill>
                  <a:schemeClr val="tx1"/>
                </a:solidFill>
                <a:effectLst/>
                <a:latin typeface="Arial" charset="0"/>
                <a:ea typeface="+mn-ea"/>
                <a:cs typeface="+mn-cs"/>
              </a:rPr>
              <a:t> goes on to suggest that “it is precisely these tentative forays into new roles that pave the way for more thoroughgoing identity changes… playing at being an “activist” is a prerequisite to becoming one” (</a:t>
            </a:r>
            <a:r>
              <a:rPr lang="en-GB" sz="1200" u="none" strike="noStrike" kern="1200" dirty="0" err="1" smtClean="0">
                <a:solidFill>
                  <a:schemeClr val="tx1"/>
                </a:solidFill>
                <a:effectLst/>
                <a:latin typeface="Arial" charset="0"/>
                <a:ea typeface="+mn-ea"/>
                <a:cs typeface="+mn-cs"/>
                <a:hlinkClick r:id="" action="ppaction://hlinkfile" tooltip="McAdam, 1986 #127"/>
              </a:rPr>
              <a:t>McAdam</a:t>
            </a:r>
            <a:r>
              <a:rPr lang="en-GB" sz="1200" u="none" strike="noStrike" kern="1200" dirty="0" smtClean="0">
                <a:solidFill>
                  <a:schemeClr val="tx1"/>
                </a:solidFill>
                <a:effectLst/>
                <a:latin typeface="Arial" charset="0"/>
                <a:ea typeface="+mn-ea"/>
                <a:cs typeface="+mn-cs"/>
                <a:hlinkClick r:id="" action="ppaction://hlinkfile" tooltip="McAdam, 1986 #127"/>
              </a:rPr>
              <a:t>, 1986, p. 69</a:t>
            </a:r>
            <a:r>
              <a:rPr lang="en-GB" sz="1200" kern="1200" dirty="0" smtClean="0">
                <a:solidFill>
                  <a:schemeClr val="tx1"/>
                </a:solidFill>
                <a:effectLst/>
                <a:latin typeface="Arial" charset="0"/>
                <a:ea typeface="+mn-ea"/>
                <a:cs typeface="+mn-cs"/>
              </a:rPr>
              <a:t>), and that an experience of low cost/risk engagement may lead to a higher one at a subsequent stage. In a later analysis he observes that “people commit themselves to movements in stages, each activity preparing the way for the next” (</a:t>
            </a:r>
            <a:r>
              <a:rPr lang="en-GB" sz="1200" u="none" strike="noStrike" kern="1200" dirty="0" err="1" smtClean="0">
                <a:solidFill>
                  <a:schemeClr val="tx1"/>
                </a:solidFill>
                <a:effectLst/>
                <a:latin typeface="Arial" charset="0"/>
                <a:ea typeface="+mn-ea"/>
                <a:cs typeface="+mn-cs"/>
                <a:hlinkClick r:id="" action="ppaction://hlinkfile" tooltip="McAdam, 2003 #110"/>
              </a:rPr>
              <a:t>McAdam</a:t>
            </a:r>
            <a:r>
              <a:rPr lang="en-GB" sz="1200" u="none" strike="noStrike" kern="1200" dirty="0" smtClean="0">
                <a:solidFill>
                  <a:schemeClr val="tx1"/>
                </a:solidFill>
                <a:effectLst/>
                <a:latin typeface="Arial" charset="0"/>
                <a:ea typeface="+mn-ea"/>
                <a:cs typeface="+mn-cs"/>
                <a:hlinkClick r:id="" action="ppaction://hlinkfile" tooltip="McAdam, 2003 #110"/>
              </a:rPr>
              <a:t>, 2003, p. 61</a:t>
            </a:r>
            <a:r>
              <a:rPr lang="en-GB" sz="1200" kern="1200" dirty="0" smtClean="0">
                <a:solidFill>
                  <a:schemeClr val="tx1"/>
                </a:solidFill>
                <a:effectLst/>
                <a:latin typeface="Arial" charset="0"/>
                <a:ea typeface="+mn-ea"/>
                <a:cs typeface="+mn-cs"/>
              </a:rPr>
              <a:t>). Moving through Rebecca’s story this appears to be the case. This march helps her to claim the identity of engagement for herself and proves to be the first of many. </a:t>
            </a:r>
          </a:p>
          <a:p>
            <a:endParaRPr lang="en-GB"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Can’t assume</a:t>
            </a:r>
            <a:r>
              <a:rPr lang="en-GB" sz="1200" kern="1200" baseline="0" dirty="0" smtClean="0">
                <a:solidFill>
                  <a:schemeClr val="tx1"/>
                </a:solidFill>
                <a:effectLst/>
                <a:latin typeface="Arial" charset="0"/>
                <a:ea typeface="+mn-ea"/>
                <a:cs typeface="+mn-cs"/>
              </a:rPr>
              <a:t> people always go deeper – Tom </a:t>
            </a:r>
            <a:r>
              <a:rPr lang="en-GB" sz="1200" kern="1200" baseline="0" dirty="0" err="1" smtClean="0">
                <a:solidFill>
                  <a:schemeClr val="tx1"/>
                </a:solidFill>
                <a:effectLst/>
                <a:latin typeface="Arial" charset="0"/>
                <a:ea typeface="+mn-ea"/>
                <a:cs typeface="+mn-cs"/>
              </a:rPr>
              <a:t>Cromptom</a:t>
            </a:r>
            <a:r>
              <a:rPr lang="en-GB" sz="1200" kern="1200" baseline="0" dirty="0" smtClean="0">
                <a:solidFill>
                  <a:schemeClr val="tx1"/>
                </a:solidFill>
                <a:effectLst/>
                <a:latin typeface="Arial" charset="0"/>
                <a:ea typeface="+mn-ea"/>
                <a:cs typeface="+mn-cs"/>
              </a:rPr>
              <a:t> “No virtuous escalator” </a:t>
            </a:r>
            <a:r>
              <a:rPr lang="en-GB" sz="1200" kern="1200" dirty="0" smtClean="0">
                <a:solidFill>
                  <a:schemeClr val="tx1"/>
                </a:solidFill>
                <a:effectLst/>
                <a:latin typeface="Arial" charset="0"/>
                <a:ea typeface="+mn-ea"/>
                <a:cs typeface="+mn-cs"/>
              </a:rPr>
              <a:t>(</a:t>
            </a:r>
            <a:r>
              <a:rPr lang="en-GB" sz="1200" u="none" strike="noStrike" kern="1200" dirty="0" smtClean="0">
                <a:solidFill>
                  <a:schemeClr val="tx1"/>
                </a:solidFill>
                <a:effectLst/>
                <a:latin typeface="Arial" charset="0"/>
                <a:ea typeface="+mn-ea"/>
                <a:cs typeface="+mn-cs"/>
                <a:hlinkClick r:id="" action="ppaction://hlinkfile" tooltip="Crompton, 2008 #2"/>
              </a:rPr>
              <a:t>Crompton, 2008, p. 14</a:t>
            </a:r>
            <a:r>
              <a:rPr lang="en-GB" sz="1200" u="none" strike="noStrike" kern="1200" dirty="0" smtClean="0">
                <a:solidFill>
                  <a:schemeClr val="tx1"/>
                </a:solidFill>
                <a:effectLst/>
                <a:latin typeface="Arial" charset="0"/>
                <a:ea typeface="+mn-ea"/>
                <a:cs typeface="+mn-cs"/>
              </a:rPr>
              <a:t>)</a:t>
            </a:r>
            <a:endParaRPr lang="en-GB"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Educators may hope that these small steps lead to more significant action at some later stage, an assumption which is certainly open to challenge</a:t>
            </a:r>
          </a:p>
          <a:p>
            <a:endParaRPr lang="en-GB"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Learning</a:t>
            </a:r>
            <a:r>
              <a:rPr lang="en-GB" sz="1200" b="1" kern="1200" baseline="0" dirty="0" smtClean="0">
                <a:solidFill>
                  <a:schemeClr val="tx1"/>
                </a:solidFill>
                <a:effectLst/>
                <a:latin typeface="Arial" charset="0"/>
                <a:ea typeface="+mn-ea"/>
                <a:cs typeface="+mn-cs"/>
              </a:rPr>
              <a:t> through visits overseas</a:t>
            </a:r>
            <a:endParaRPr lang="en-GB" sz="1200" b="1" kern="1200" dirty="0" smtClean="0">
              <a:solidFill>
                <a:schemeClr val="tx1"/>
              </a:solidFill>
              <a:effectLst/>
              <a:latin typeface="Arial" charset="0"/>
              <a:ea typeface="+mn-ea"/>
              <a:cs typeface="+mn-cs"/>
            </a:endParaRP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More complex than I had</a:t>
            </a:r>
            <a:r>
              <a:rPr lang="en-GB" sz="1200" kern="1200" baseline="0" dirty="0" smtClean="0">
                <a:solidFill>
                  <a:schemeClr val="tx1"/>
                </a:solidFill>
                <a:effectLst/>
                <a:latin typeface="Arial" charset="0"/>
                <a:ea typeface="+mn-ea"/>
                <a:cs typeface="+mn-cs"/>
              </a:rPr>
              <a:t> previously suggested – limited to gap year thinking</a:t>
            </a:r>
          </a:p>
          <a:p>
            <a:endParaRPr lang="en-GB" sz="1200" kern="1200" baseline="0" dirty="0" smtClean="0">
              <a:solidFill>
                <a:schemeClr val="tx1"/>
              </a:solidFill>
              <a:effectLst/>
              <a:latin typeface="Arial" charset="0"/>
              <a:ea typeface="+mn-ea"/>
              <a:cs typeface="+mn-cs"/>
            </a:endParaRPr>
          </a:p>
          <a:p>
            <a:r>
              <a:rPr lang="en-GB" sz="1200" kern="1200" baseline="0" dirty="0" smtClean="0">
                <a:solidFill>
                  <a:schemeClr val="tx1"/>
                </a:solidFill>
                <a:effectLst/>
                <a:latin typeface="Arial" charset="0"/>
                <a:ea typeface="+mn-ea"/>
                <a:cs typeface="+mn-cs"/>
              </a:rPr>
              <a:t>Respondents had range of global exposures – childhood visits </a:t>
            </a:r>
            <a:r>
              <a:rPr lang="en-GB" sz="1200" kern="1200" baseline="0" dirty="0" err="1" smtClean="0">
                <a:solidFill>
                  <a:schemeClr val="tx1"/>
                </a:solidFill>
                <a:effectLst/>
                <a:latin typeface="Arial" charset="0"/>
                <a:ea typeface="+mn-ea"/>
                <a:cs typeface="+mn-cs"/>
              </a:rPr>
              <a:t>etc</a:t>
            </a:r>
            <a:endParaRPr lang="en-GB" sz="1200" kern="1200" baseline="0" dirty="0" smtClean="0">
              <a:solidFill>
                <a:schemeClr val="tx1"/>
              </a:solidFill>
              <a:effectLst/>
              <a:latin typeface="Arial" charset="0"/>
              <a:ea typeface="+mn-ea"/>
              <a:cs typeface="+mn-cs"/>
            </a:endParaRPr>
          </a:p>
          <a:p>
            <a:endParaRPr lang="en-GB" sz="1200" kern="1200" dirty="0" smtClean="0">
              <a:solidFill>
                <a:schemeClr val="tx1"/>
              </a:solidFill>
              <a:effectLst/>
              <a:latin typeface="Arial" charset="0"/>
              <a:ea typeface="+mn-ea"/>
              <a:cs typeface="+mn-cs"/>
            </a:endParaRPr>
          </a:p>
          <a:p>
            <a:r>
              <a:rPr lang="en-GB" dirty="0" smtClean="0"/>
              <a:t>2</a:t>
            </a:r>
            <a:r>
              <a:rPr lang="en-GB" baseline="0" dirty="0" smtClean="0"/>
              <a:t> I’d like to draw particular attention to</a:t>
            </a:r>
          </a:p>
          <a:p>
            <a:endParaRPr lang="en-GB" baseline="0" dirty="0" smtClean="0"/>
          </a:p>
          <a:p>
            <a:r>
              <a:rPr lang="en-GB" baseline="0" dirty="0" smtClean="0"/>
              <a:t>Rebecca disorientated by visit to India; h</a:t>
            </a:r>
            <a:r>
              <a:rPr lang="en-GB" sz="1200" kern="1200" dirty="0" smtClean="0">
                <a:solidFill>
                  <a:schemeClr val="tx1"/>
                </a:solidFill>
                <a:effectLst/>
                <a:latin typeface="Arial" charset="0"/>
                <a:ea typeface="+mn-ea"/>
                <a:cs typeface="+mn-cs"/>
              </a:rPr>
              <a:t>er visit to India as part of her university degree challenged her belief that she could really ‘make a difference’:</a:t>
            </a:r>
          </a:p>
          <a:p>
            <a:r>
              <a:rPr lang="en-GB" sz="1200" kern="1200" dirty="0" smtClean="0">
                <a:solidFill>
                  <a:schemeClr val="tx1"/>
                </a:solidFill>
                <a:effectLst/>
                <a:latin typeface="Arial" charset="0"/>
                <a:ea typeface="+mn-ea"/>
                <a:cs typeface="+mn-cs"/>
              </a:rPr>
              <a:t>“Just being face to face with, with people living poverty… and meeting the people who I’d been campaigning for…in those moments I felt helpless…and I… I felt like quite disempowered actually … I think when I went to India that was probably a bit of a shock to my senses, to realise that it’s not just as easy as campaigning for a cause and people are getting exploited and I can’t just step in and ask someone to sign a petition, even though that helps”.</a:t>
            </a:r>
          </a:p>
          <a:p>
            <a:r>
              <a:rPr lang="en-GB" sz="1200" kern="1200" dirty="0" smtClean="0">
                <a:solidFill>
                  <a:schemeClr val="tx1"/>
                </a:solidFill>
                <a:effectLst/>
                <a:latin typeface="Arial" charset="0"/>
                <a:ea typeface="+mn-ea"/>
                <a:cs typeface="+mn-cs"/>
              </a:rPr>
              <a:t>Rebecca then goes on to question her particular forms of engagement: “Why was I doing this, shouldn’t I be doing something better, something that’s going to make more of a difference?” </a:t>
            </a:r>
          </a:p>
          <a:p>
            <a:r>
              <a:rPr lang="en-GB" sz="1200" kern="1200" dirty="0" smtClean="0">
                <a:solidFill>
                  <a:schemeClr val="tx1"/>
                </a:solidFill>
                <a:effectLst/>
                <a:latin typeface="Arial" charset="0"/>
                <a:ea typeface="+mn-ea"/>
                <a:cs typeface="+mn-cs"/>
              </a:rPr>
              <a:t>This visit therefore served to challenge her, destabilising, and perhaps eventually deepening, her commitment to global justice. Learning here is shown to be much more complex than the relatively simple model proposed in </a:t>
            </a:r>
            <a:r>
              <a:rPr lang="en-GB" sz="1200" kern="1200" dirty="0" err="1" smtClean="0">
                <a:solidFill>
                  <a:schemeClr val="tx1"/>
                </a:solidFill>
                <a:effectLst/>
                <a:latin typeface="Arial" charset="0"/>
                <a:ea typeface="+mn-ea"/>
                <a:cs typeface="+mn-cs"/>
              </a:rPr>
              <a:t>Trewby</a:t>
            </a:r>
            <a:r>
              <a:rPr lang="en-GB" sz="1200" kern="1200" dirty="0" smtClean="0">
                <a:solidFill>
                  <a:schemeClr val="tx1"/>
                </a:solidFill>
                <a:effectLst/>
                <a:latin typeface="Arial" charset="0"/>
                <a:ea typeface="+mn-ea"/>
                <a:cs typeface="+mn-cs"/>
              </a:rPr>
              <a:t> (2007); it is not simply experience-reflection-action, but instead experience leading to challenging and messy questions forcing reflection on both global justice issues and her responses to them. </a:t>
            </a:r>
            <a:endParaRPr lang="en-GB" baseline="0" dirty="0" smtClean="0"/>
          </a:p>
          <a:p>
            <a:endParaRPr lang="en-GB" baseline="0" dirty="0" smtClean="0"/>
          </a:p>
          <a:p>
            <a:r>
              <a:rPr lang="en-GB" sz="1200" kern="1200" dirty="0" smtClean="0">
                <a:solidFill>
                  <a:schemeClr val="tx1"/>
                </a:solidFill>
                <a:effectLst/>
                <a:latin typeface="Arial" charset="0"/>
                <a:ea typeface="+mn-ea"/>
                <a:cs typeface="+mn-cs"/>
              </a:rPr>
              <a:t>Experiential learning via visits overseas also plays a significant role in Ayo’s story, but with a significant difference. </a:t>
            </a:r>
          </a:p>
          <a:p>
            <a:r>
              <a:rPr lang="en-GB" sz="1200" kern="1200" dirty="0" smtClean="0">
                <a:solidFill>
                  <a:schemeClr val="tx1"/>
                </a:solidFill>
                <a:effectLst/>
                <a:latin typeface="Arial" charset="0"/>
                <a:ea typeface="+mn-ea"/>
                <a:cs typeface="+mn-cs"/>
              </a:rPr>
              <a:t>Ayo was born in Nigeria into a relatively wealthy family, coming to the UK when she was ten and moving between the two countries many times. </a:t>
            </a:r>
          </a:p>
          <a:p>
            <a:r>
              <a:rPr lang="en-GB" sz="1200" kern="1200" dirty="0" smtClean="0">
                <a:solidFill>
                  <a:schemeClr val="tx1"/>
                </a:solidFill>
                <a:effectLst/>
                <a:latin typeface="Arial" charset="0"/>
                <a:ea typeface="+mn-ea"/>
                <a:cs typeface="+mn-cs"/>
              </a:rPr>
              <a:t>She discovers injustice and</a:t>
            </a:r>
            <a:r>
              <a:rPr lang="en-GB" sz="1200" kern="1200" baseline="0" dirty="0" smtClean="0">
                <a:solidFill>
                  <a:schemeClr val="tx1"/>
                </a:solidFill>
                <a:effectLst/>
                <a:latin typeface="Arial" charset="0"/>
                <a:ea typeface="+mn-ea"/>
                <a:cs typeface="+mn-cs"/>
              </a:rPr>
              <a:t> poverty in the UK:</a:t>
            </a:r>
          </a:p>
          <a:p>
            <a:r>
              <a:rPr lang="en-GB" sz="1200" kern="1200" dirty="0" smtClean="0">
                <a:solidFill>
                  <a:schemeClr val="tx1"/>
                </a:solidFill>
                <a:effectLst/>
                <a:latin typeface="Arial" charset="0"/>
                <a:ea typeface="+mn-ea"/>
                <a:cs typeface="+mn-cs"/>
              </a:rPr>
              <a:t>“I’d never seen people who had nothing, who basically were living, like on benefits, in a room somehow with the rest of, I’d never seen that, I didn’t know people lived like that.” </a:t>
            </a:r>
          </a:p>
          <a:p>
            <a:r>
              <a:rPr lang="en-GB" sz="1200" kern="1200" dirty="0" smtClean="0">
                <a:solidFill>
                  <a:schemeClr val="tx1"/>
                </a:solidFill>
                <a:effectLst/>
                <a:latin typeface="Arial" charset="0"/>
                <a:ea typeface="+mn-ea"/>
                <a:cs typeface="+mn-cs"/>
              </a:rPr>
              <a:t>This had a significant impact on her, “opening up her world view” and providing her with a sense that “this isn't right and you should do something about it”. </a:t>
            </a:r>
          </a:p>
          <a:p>
            <a:r>
              <a:rPr lang="en-GB" sz="1200" kern="1200" dirty="0" smtClean="0">
                <a:solidFill>
                  <a:schemeClr val="tx1"/>
                </a:solidFill>
                <a:effectLst/>
                <a:latin typeface="Arial" charset="0"/>
                <a:ea typeface="+mn-ea"/>
                <a:cs typeface="+mn-cs"/>
              </a:rPr>
              <a:t>It also led her to see Nigeria with “new eyes”, becoming angry about other peoples’ lack of access to power:</a:t>
            </a:r>
          </a:p>
          <a:p>
            <a:r>
              <a:rPr lang="en-GB" sz="1200" kern="1200" dirty="0" smtClean="0">
                <a:solidFill>
                  <a:schemeClr val="tx1"/>
                </a:solidFill>
                <a:effectLst/>
                <a:latin typeface="Arial" charset="0"/>
                <a:ea typeface="+mn-ea"/>
                <a:cs typeface="+mn-cs"/>
              </a:rPr>
              <a:t>“I kind of realised actually you can’t forget about these people, they’re like everywhere, they’re poor, they’re struggling, they’re angry, I guess, because I realised I was quite angry about not having access to things and maybe for me it was the first time in my life that I wasn’t part of the powerful group”. Although she had seen ‘the poor’ of Nigeria many times previously, and in fact been active in a number of charitable initiatives with her family, her experiences in London provided her with a new perspective and empathetic understanding of injustice leading to new learning. </a:t>
            </a: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Ayo’s experiential learning described above can be seen to mirror some of the learning experiences of people from the UK visiting ‘developing’ countries, and experiential development education models explored by </a:t>
            </a:r>
            <a:r>
              <a:rPr lang="en-GB" sz="1200" u="none" strike="noStrike" kern="1200" dirty="0" err="1" smtClean="0">
                <a:solidFill>
                  <a:schemeClr val="tx1"/>
                </a:solidFill>
                <a:effectLst/>
                <a:latin typeface="Arial" charset="0"/>
                <a:ea typeface="+mn-ea"/>
                <a:cs typeface="+mn-cs"/>
                <a:hlinkClick r:id="" action="ppaction://hlinkfile" tooltip="Trewby, 2007 #131"/>
              </a:rPr>
              <a:t>Trewby</a:t>
            </a:r>
            <a:r>
              <a:rPr lang="en-GB" sz="1200" u="none" strike="noStrike" kern="1200" dirty="0" smtClean="0">
                <a:solidFill>
                  <a:schemeClr val="tx1"/>
                </a:solidFill>
                <a:effectLst/>
                <a:latin typeface="Arial" charset="0"/>
                <a:ea typeface="+mn-ea"/>
                <a:cs typeface="+mn-cs"/>
                <a:hlinkClick r:id="" action="ppaction://hlinkfile" tooltip="Trewby, 2007 #131"/>
              </a:rPr>
              <a:t> (2007</a:t>
            </a:r>
            <a:r>
              <a:rPr lang="en-GB" sz="1200" kern="1200" dirty="0" smtClean="0">
                <a:solidFill>
                  <a:schemeClr val="tx1"/>
                </a:solidFill>
                <a:effectLst/>
                <a:latin typeface="Arial" charset="0"/>
                <a:ea typeface="+mn-ea"/>
                <a:cs typeface="+mn-cs"/>
              </a:rPr>
              <a:t>), </a:t>
            </a:r>
            <a:r>
              <a:rPr lang="en-GB" sz="1200" u="none" strike="noStrike" kern="1200" dirty="0" smtClean="0">
                <a:solidFill>
                  <a:schemeClr val="tx1"/>
                </a:solidFill>
                <a:effectLst/>
                <a:latin typeface="Arial" charset="0"/>
                <a:ea typeface="+mn-ea"/>
                <a:cs typeface="+mn-cs"/>
                <a:hlinkClick r:id="" action="ppaction://hlinkfile" tooltip="Simpson, 2004 #454"/>
              </a:rPr>
              <a:t>Simpson (2004</a:t>
            </a:r>
            <a:r>
              <a:rPr lang="en-GB" sz="1200" kern="1200" dirty="0" smtClean="0">
                <a:solidFill>
                  <a:schemeClr val="tx1"/>
                </a:solidFill>
                <a:effectLst/>
                <a:latin typeface="Arial" charset="0"/>
                <a:ea typeface="+mn-ea"/>
                <a:cs typeface="+mn-cs"/>
              </a:rPr>
              <a:t>) and others. It raises important questions about the power of “</a:t>
            </a:r>
            <a:r>
              <a:rPr lang="en-GB" sz="1200" kern="1200" dirty="0" err="1" smtClean="0">
                <a:solidFill>
                  <a:schemeClr val="tx1"/>
                </a:solidFill>
                <a:effectLst/>
                <a:latin typeface="Arial" charset="0"/>
                <a:ea typeface="+mn-ea"/>
                <a:cs typeface="+mn-cs"/>
              </a:rPr>
              <a:t>distanciation</a:t>
            </a:r>
            <a:r>
              <a:rPr lang="en-GB" sz="1200" kern="1200" dirty="0" smtClean="0">
                <a:solidFill>
                  <a:schemeClr val="tx1"/>
                </a:solidFill>
                <a:effectLst/>
                <a:latin typeface="Arial" charset="0"/>
                <a:ea typeface="+mn-ea"/>
                <a:cs typeface="+mn-cs"/>
              </a:rPr>
              <a:t>” and the ‘exotic’ in learning, and emphasises the potential impact of education practices which act to develop feelings of empathy.   </a:t>
            </a:r>
          </a:p>
          <a:p>
            <a:endParaRPr lang="en-GB" dirty="0"/>
          </a:p>
        </p:txBody>
      </p:sp>
      <p:sp>
        <p:nvSpPr>
          <p:cNvPr id="4" name="Slide Number Placeholder 3"/>
          <p:cNvSpPr>
            <a:spLocks noGrp="1"/>
          </p:cNvSpPr>
          <p:nvPr>
            <p:ph type="sldNum" sz="quarter" idx="10"/>
          </p:nvPr>
        </p:nvSpPr>
        <p:spPr/>
        <p:txBody>
          <a:bodyPr/>
          <a:lstStyle/>
          <a:p>
            <a:fld id="{9AFD482F-EA25-4AAA-B60D-6A7E220F79D5}" type="slidenum">
              <a:rPr lang="en-GB" smtClean="0"/>
              <a:pPr/>
              <a:t>14</a:t>
            </a:fld>
            <a:endParaRPr lang="en-GB"/>
          </a:p>
        </p:txBody>
      </p:sp>
    </p:spTree>
    <p:extLst>
      <p:ext uri="{BB962C8B-B14F-4D97-AF65-F5344CB8AC3E}">
        <p14:creationId xmlns:p14="http://schemas.microsoft.com/office/powerpoint/2010/main" val="379121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395288"/>
            <a:ext cx="774700" cy="581025"/>
          </a:xfrm>
        </p:spPr>
      </p:sp>
      <p:sp>
        <p:nvSpPr>
          <p:cNvPr id="3" name="Notes Placeholder 2"/>
          <p:cNvSpPr>
            <a:spLocks noGrp="1"/>
          </p:cNvSpPr>
          <p:nvPr>
            <p:ph type="body" idx="1"/>
          </p:nvPr>
        </p:nvSpPr>
        <p:spPr>
          <a:xfrm>
            <a:off x="685800" y="1043608"/>
            <a:ext cx="5486400" cy="7704856"/>
          </a:xfrm>
        </p:spPr>
        <p:txBody>
          <a:bodyPr>
            <a:normAutofit fontScale="40000" lnSpcReduction="20000"/>
          </a:bodyPr>
          <a:lstStyle/>
          <a:p>
            <a:r>
              <a:rPr lang="en-GB" sz="1700" kern="1200" dirty="0" smtClean="0">
                <a:solidFill>
                  <a:schemeClr val="tx1"/>
                </a:solidFill>
                <a:effectLst/>
              </a:rPr>
              <a:t>Schools have been the main focus of development education practice in the UK (</a:t>
            </a:r>
            <a:r>
              <a:rPr lang="en-GB" sz="1700" u="none" strike="noStrike" kern="1200" dirty="0" smtClean="0">
                <a:solidFill>
                  <a:schemeClr val="tx1"/>
                </a:solidFill>
                <a:effectLst/>
                <a:hlinkClick r:id="" action="ppaction://hlinkfile" tooltip="Bourn, 2011 #446"/>
              </a:rPr>
              <a:t>Bourn and Brown, 2011, p. 13</a:t>
            </a:r>
            <a:r>
              <a:rPr lang="en-GB" sz="1700" kern="1200" dirty="0" smtClean="0">
                <a:solidFill>
                  <a:schemeClr val="tx1"/>
                </a:solidFill>
                <a:effectLst/>
              </a:rPr>
              <a:t>). </a:t>
            </a:r>
          </a:p>
          <a:p>
            <a:r>
              <a:rPr lang="en-GB" sz="1700" dirty="0" smtClean="0"/>
              <a:t>Lots invested</a:t>
            </a:r>
          </a:p>
          <a:p>
            <a:endParaRPr lang="en-GB" sz="1700" dirty="0" smtClean="0"/>
          </a:p>
          <a:p>
            <a:r>
              <a:rPr lang="en-GB" sz="1700" dirty="0" smtClean="0"/>
              <a:t>But v little appears in my respondents’ stories</a:t>
            </a:r>
          </a:p>
          <a:p>
            <a:endParaRPr lang="en-GB" sz="1700" dirty="0" smtClean="0"/>
          </a:p>
          <a:p>
            <a:r>
              <a:rPr lang="en-GB" sz="1700" dirty="0" smtClean="0"/>
              <a:t>Doesn’t mean it’s not significant</a:t>
            </a:r>
          </a:p>
          <a:p>
            <a:r>
              <a:rPr lang="en-GB" sz="1700" dirty="0" smtClean="0"/>
              <a:t>But maybe not as important as we might think?</a:t>
            </a:r>
          </a:p>
          <a:p>
            <a:endParaRPr lang="en-GB" sz="1700" kern="1200" dirty="0" smtClean="0">
              <a:solidFill>
                <a:schemeClr val="tx1"/>
              </a:solidFill>
              <a:effectLst/>
            </a:endParaRPr>
          </a:p>
          <a:p>
            <a:r>
              <a:rPr lang="en-GB" sz="1700" kern="1200" dirty="0" smtClean="0">
                <a:solidFill>
                  <a:schemeClr val="tx1"/>
                </a:solidFill>
                <a:effectLst/>
              </a:rPr>
              <a:t>What’s the issue with schools?</a:t>
            </a:r>
          </a:p>
          <a:p>
            <a:r>
              <a:rPr lang="en-GB" sz="1700" kern="1200" dirty="0" smtClean="0">
                <a:solidFill>
                  <a:schemeClr val="tx1"/>
                </a:solidFill>
                <a:effectLst/>
              </a:rPr>
              <a:t>Are they place</a:t>
            </a:r>
            <a:r>
              <a:rPr lang="en-GB" sz="1700" kern="1200" baseline="0" dirty="0" smtClean="0">
                <a:solidFill>
                  <a:schemeClr val="tx1"/>
                </a:solidFill>
                <a:effectLst/>
              </a:rPr>
              <a:t> suitable for critical DE?</a:t>
            </a:r>
            <a:endParaRPr lang="en-GB" sz="1700" kern="1200" dirty="0" smtClean="0">
              <a:solidFill>
                <a:schemeClr val="tx1"/>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700" kern="1200" dirty="0" err="1" smtClean="0">
                <a:solidFill>
                  <a:schemeClr val="tx1"/>
                </a:solidFill>
                <a:effectLst/>
              </a:rPr>
              <a:t>Andreotti</a:t>
            </a:r>
            <a:r>
              <a:rPr lang="en-GB" sz="1700" kern="1200" dirty="0" smtClean="0">
                <a:solidFill>
                  <a:schemeClr val="tx1"/>
                </a:solidFill>
                <a:effectLst/>
              </a:rPr>
              <a:t> (</a:t>
            </a:r>
            <a:r>
              <a:rPr lang="en-GB" sz="1700" u="none" strike="noStrike" kern="1200" dirty="0" smtClean="0">
                <a:solidFill>
                  <a:schemeClr val="tx1"/>
                </a:solidFill>
                <a:effectLst/>
                <a:hlinkClick r:id="" action="ppaction://hlinkfile" tooltip="Andreotti, 2006 #306"/>
              </a:rPr>
              <a:t>2006a</a:t>
            </a:r>
            <a:r>
              <a:rPr lang="en-GB" sz="1700" kern="1200" dirty="0" smtClean="0">
                <a:solidFill>
                  <a:schemeClr val="tx1"/>
                </a:solidFill>
                <a:effectLst/>
              </a:rPr>
              <a:t>) and others - ‘soft’ and</a:t>
            </a:r>
            <a:r>
              <a:rPr lang="en-GB" sz="1700" kern="1200" baseline="0" dirty="0" smtClean="0">
                <a:solidFill>
                  <a:schemeClr val="tx1"/>
                </a:solidFill>
                <a:effectLst/>
              </a:rPr>
              <a:t> </a:t>
            </a:r>
            <a:r>
              <a:rPr lang="en-GB" sz="1700" kern="1200" dirty="0" smtClean="0">
                <a:solidFill>
                  <a:schemeClr val="tx1"/>
                </a:solidFill>
                <a:effectLst/>
              </a:rPr>
              <a:t>‘critical’ global citizenship (charity/justice,</a:t>
            </a:r>
            <a:r>
              <a:rPr lang="en-GB" sz="1700" kern="1200" baseline="0" dirty="0" smtClean="0">
                <a:solidFill>
                  <a:schemeClr val="tx1"/>
                </a:solidFill>
                <a:effectLst/>
              </a:rPr>
              <a:t> non-radical/radical, political, cause/consequence)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700" kern="1200" baseline="0" dirty="0" smtClean="0">
              <a:solidFill>
                <a:schemeClr val="tx1"/>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700" kern="1200" baseline="0" dirty="0" smtClean="0">
                <a:solidFill>
                  <a:schemeClr val="tx1"/>
                </a:solidFill>
                <a:effectLst/>
              </a:rPr>
              <a:t>Not easy to do critical</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700" kern="1200" baseline="0" dirty="0" smtClean="0">
                <a:solidFill>
                  <a:schemeClr val="tx1"/>
                </a:solidFill>
                <a:effectLst/>
              </a:rPr>
              <a:t>1) Often educators have learned fundraising as “go to” response.</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700" kern="1200" dirty="0" err="1" smtClean="0">
                <a:solidFill>
                  <a:schemeClr val="tx1"/>
                </a:solidFill>
                <a:effectLst/>
              </a:rPr>
              <a:t>Andreotti</a:t>
            </a:r>
            <a:r>
              <a:rPr lang="en-GB" sz="1700" kern="1200" baseline="0" dirty="0" smtClean="0">
                <a:solidFill>
                  <a:schemeClr val="tx1"/>
                </a:solidFill>
                <a:effectLst/>
              </a:rPr>
              <a:t> </a:t>
            </a:r>
            <a:r>
              <a:rPr lang="en-GB" sz="1700" kern="1200" dirty="0" smtClean="0">
                <a:solidFill>
                  <a:schemeClr val="tx1"/>
                </a:solidFill>
                <a:effectLst/>
              </a:rPr>
              <a:t>argues all (</a:t>
            </a:r>
            <a:r>
              <a:rPr lang="en-GB" sz="1700" kern="1200" dirty="0" err="1" smtClean="0">
                <a:solidFill>
                  <a:schemeClr val="tx1"/>
                </a:solidFill>
                <a:effectLst/>
              </a:rPr>
              <a:t>incl</a:t>
            </a:r>
            <a:r>
              <a:rPr lang="en-GB" sz="1700" kern="1200" dirty="0" smtClean="0">
                <a:solidFill>
                  <a:schemeClr val="tx1"/>
                </a:solidFill>
                <a:effectLst/>
              </a:rPr>
              <a:t> teachers) “already conditioned (but not determined) by our social, cultural and historical contexts” (</a:t>
            </a:r>
            <a:r>
              <a:rPr lang="en-GB" sz="1700" u="none" strike="noStrike" kern="1200" dirty="0" smtClean="0">
                <a:solidFill>
                  <a:schemeClr val="tx1"/>
                </a:solidFill>
                <a:effectLst/>
                <a:hlinkClick r:id="" action="ppaction://hlinkfile" tooltip="de Oliveira Andreotti, 2013 #443"/>
              </a:rPr>
              <a:t>de Oliveira </a:t>
            </a:r>
            <a:r>
              <a:rPr lang="en-GB" sz="1700" u="none" strike="noStrike" kern="1200" dirty="0" err="1" smtClean="0">
                <a:solidFill>
                  <a:schemeClr val="tx1"/>
                </a:solidFill>
                <a:effectLst/>
                <a:hlinkClick r:id="" action="ppaction://hlinkfile" tooltip="de Oliveira Andreotti, 2013 #443"/>
              </a:rPr>
              <a:t>Andreotti</a:t>
            </a:r>
            <a:r>
              <a:rPr lang="en-GB" sz="1700" u="none" strike="noStrike" kern="1200" dirty="0" smtClean="0">
                <a:solidFill>
                  <a:schemeClr val="tx1"/>
                </a:solidFill>
                <a:effectLst/>
                <a:hlinkClick r:id="" action="ppaction://hlinkfile" tooltip="de Oliveira Andreotti, 2013 #443"/>
              </a:rPr>
              <a:t>, 2013, p. 12</a:t>
            </a:r>
            <a:r>
              <a:rPr lang="en-GB" sz="1700" kern="1200" dirty="0" smtClean="0">
                <a:solidFill>
                  <a:schemeClr val="tx1"/>
                </a:solidFill>
                <a:effectLst/>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700" kern="1200" dirty="0" smtClean="0">
                <a:solidFill>
                  <a:schemeClr val="tx1"/>
                </a:solidFill>
                <a:effectLst/>
              </a:rPr>
              <a:t>So, for example, if an educator, influenced by the media, their own education and learning experiences, believes that the answer to injustice is solely charity, they are unlikely to be open to more critical approaches to development education.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700" kern="1200" dirty="0" smtClean="0">
                <a:solidFill>
                  <a:schemeClr val="tx1"/>
                </a:solidFill>
                <a:effectLst/>
              </a:rPr>
              <a:t>Hence the general consensus appears to be that schools “tend to promote a ‘soft’, non-threatening global learning” (</a:t>
            </a:r>
            <a:r>
              <a:rPr lang="en-GB" sz="1700" u="none" strike="noStrike" kern="1200" dirty="0" smtClean="0">
                <a:solidFill>
                  <a:schemeClr val="tx1"/>
                </a:solidFill>
                <a:effectLst/>
                <a:hlinkClick r:id="" action="ppaction://hlinkfile" tooltip="Hunt, 2012 #442"/>
              </a:rPr>
              <a:t>Hunt, 2012, p. 10</a:t>
            </a:r>
            <a:r>
              <a:rPr lang="en-GB" sz="1700" kern="1200" dirty="0" smtClean="0">
                <a:solidFill>
                  <a:schemeClr val="tx1"/>
                </a:solidFill>
                <a:effectLst/>
              </a:rPr>
              <a:t>), largely rooted in charitable activities (</a:t>
            </a:r>
            <a:r>
              <a:rPr lang="en-GB" sz="1700" u="none" strike="noStrike" kern="1200" dirty="0" smtClean="0">
                <a:solidFill>
                  <a:schemeClr val="tx1"/>
                </a:solidFill>
                <a:effectLst/>
                <a:hlinkClick r:id="" action="ppaction://hlinkfile" tooltip="Smith, 2004 #421"/>
              </a:rPr>
              <a:t>Smith, 2004, p. 745</a:t>
            </a:r>
            <a:r>
              <a:rPr lang="en-GB" sz="1700" kern="1200" dirty="0" smtClean="0">
                <a:solidFill>
                  <a:schemeClr val="tx1"/>
                </a:solidFill>
                <a:effectLst/>
              </a:rPr>
              <a:t>) such as fundraising (</a:t>
            </a:r>
            <a:r>
              <a:rPr lang="en-GB" sz="1700" u="none" strike="noStrike" kern="1200" dirty="0" smtClean="0">
                <a:solidFill>
                  <a:schemeClr val="tx1"/>
                </a:solidFill>
                <a:effectLst/>
                <a:hlinkClick r:id="" action="ppaction://hlinkfile" tooltip="Hunt, 2012 #442"/>
              </a:rPr>
              <a:t>Hunt, 2012, p. 37</a:t>
            </a:r>
            <a:r>
              <a:rPr lang="en-GB" sz="1700" kern="1200" dirty="0" smtClean="0">
                <a:solidFill>
                  <a:schemeClr val="tx1"/>
                </a:solidFill>
                <a:effectLst/>
              </a:rPr>
              <a:t>). </a:t>
            </a:r>
          </a:p>
          <a:p>
            <a:r>
              <a:rPr lang="en-GB" sz="1700" kern="1200" dirty="0" smtClean="0">
                <a:solidFill>
                  <a:schemeClr val="tx1"/>
                </a:solidFill>
                <a:effectLst/>
              </a:rPr>
              <a:t>2)</a:t>
            </a:r>
            <a:r>
              <a:rPr lang="en-GB" sz="1700" kern="1200" baseline="0" dirty="0" smtClean="0">
                <a:solidFill>
                  <a:schemeClr val="tx1"/>
                </a:solidFill>
                <a:effectLst/>
              </a:rPr>
              <a:t> </a:t>
            </a:r>
            <a:r>
              <a:rPr lang="en-GB" sz="1700" kern="1200" dirty="0" smtClean="0">
                <a:solidFill>
                  <a:schemeClr val="tx1"/>
                </a:solidFill>
                <a:effectLst/>
              </a:rPr>
              <a:t>“the desired social action is often designed around the consumer, the Northern student”, fitting in with the timetable and “user-friendly for the teacher and the classroom setting” (</a:t>
            </a:r>
            <a:r>
              <a:rPr lang="en-GB" sz="1700" u="none" strike="noStrike" kern="1200" dirty="0" err="1" smtClean="0">
                <a:solidFill>
                  <a:schemeClr val="tx1"/>
                </a:solidFill>
                <a:effectLst/>
                <a:hlinkClick r:id="" action="ppaction://hlinkfile" tooltip="Tallon, 2012 #418"/>
              </a:rPr>
              <a:t>Tallon</a:t>
            </a:r>
            <a:r>
              <a:rPr lang="en-GB" sz="1700" u="none" strike="noStrike" kern="1200" dirty="0" smtClean="0">
                <a:solidFill>
                  <a:schemeClr val="tx1"/>
                </a:solidFill>
                <a:effectLst/>
                <a:hlinkClick r:id="" action="ppaction://hlinkfile" tooltip="Tallon, 2012 #418"/>
              </a:rPr>
              <a:t>, 2012a, p. 9</a:t>
            </a:r>
            <a:r>
              <a:rPr lang="en-GB" sz="1700" kern="1200" dirty="0" smtClean="0">
                <a:solidFill>
                  <a:schemeClr val="tx1"/>
                </a:solidFill>
                <a:effectLst/>
              </a:rPr>
              <a:t>). </a:t>
            </a:r>
          </a:p>
          <a:p>
            <a:endParaRPr lang="en-GB" sz="1700" kern="1200" dirty="0" smtClean="0">
              <a:solidFill>
                <a:schemeClr val="tx1"/>
              </a:solidFill>
              <a:effectLst/>
            </a:endParaRPr>
          </a:p>
          <a:p>
            <a:r>
              <a:rPr lang="en-GB" sz="1700" kern="1200" dirty="0" smtClean="0">
                <a:solidFill>
                  <a:schemeClr val="tx1"/>
                </a:solidFill>
                <a:effectLst/>
              </a:rPr>
              <a:t>The need to include a ‘quick-fix’ response to injustice often results in a fundraising initiative, which while positive in some ways, risks re-affirming and continuing learners’ education ‘in charity’ at the cost of a more challenging education ‘in justice’.  </a:t>
            </a:r>
          </a:p>
          <a:p>
            <a:endParaRPr lang="en-GB" sz="1700" kern="1200" dirty="0" smtClean="0">
              <a:solidFill>
                <a:schemeClr val="tx1"/>
              </a:solidFill>
              <a:effectLst/>
            </a:endParaRPr>
          </a:p>
          <a:p>
            <a:r>
              <a:rPr lang="en-GB" sz="1700" kern="1200" dirty="0" smtClean="0">
                <a:solidFill>
                  <a:schemeClr val="tx1"/>
                </a:solidFill>
                <a:effectLst/>
              </a:rPr>
              <a:t>Reflected in their stories.</a:t>
            </a:r>
          </a:p>
          <a:p>
            <a:endParaRPr lang="en-GB" sz="1700" kern="1200" dirty="0" smtClean="0">
              <a:solidFill>
                <a:schemeClr val="tx1"/>
              </a:solidFill>
              <a:effectLst/>
            </a:endParaRPr>
          </a:p>
          <a:p>
            <a:r>
              <a:rPr lang="en-GB" sz="1700" kern="1200" dirty="0" smtClean="0">
                <a:solidFill>
                  <a:schemeClr val="tx1"/>
                </a:solidFill>
                <a:effectLst/>
              </a:rPr>
              <a:t>However,</a:t>
            </a:r>
            <a:r>
              <a:rPr lang="en-GB" sz="1700" kern="1200" baseline="0" dirty="0" smtClean="0">
                <a:solidFill>
                  <a:schemeClr val="tx1"/>
                </a:solidFill>
                <a:effectLst/>
              </a:rPr>
              <a:t> not all bad – their success in organising events builds identity (discussed later)</a:t>
            </a:r>
          </a:p>
          <a:p>
            <a:endParaRPr lang="en-GB" sz="1700" kern="1200" dirty="0" smtClean="0">
              <a:solidFill>
                <a:schemeClr val="tx1"/>
              </a:solidFill>
              <a:effectLst/>
            </a:endParaRPr>
          </a:p>
          <a:p>
            <a:r>
              <a:rPr lang="en-GB" sz="1700" kern="1200" dirty="0" smtClean="0">
                <a:solidFill>
                  <a:schemeClr val="tx1"/>
                </a:solidFill>
                <a:effectLst/>
              </a:rPr>
              <a:t>Learning happens</a:t>
            </a:r>
            <a:r>
              <a:rPr lang="en-GB" sz="1700" kern="1200" baseline="0" dirty="0" smtClean="0">
                <a:solidFill>
                  <a:schemeClr val="tx1"/>
                </a:solidFill>
                <a:effectLst/>
              </a:rPr>
              <a:t> – sometimes leading to unexpected results</a:t>
            </a:r>
          </a:p>
          <a:p>
            <a:endParaRPr lang="en-GB" sz="1700" kern="1200" dirty="0" smtClean="0">
              <a:solidFill>
                <a:schemeClr val="tx1"/>
              </a:solidFill>
              <a:effectLst/>
            </a:endParaRPr>
          </a:p>
          <a:p>
            <a:r>
              <a:rPr lang="en-GB" sz="1700" kern="1200" baseline="0" dirty="0" smtClean="0">
                <a:solidFill>
                  <a:schemeClr val="tx1"/>
                </a:solidFill>
                <a:effectLst/>
              </a:rPr>
              <a:t>Jules – holocaust education leading to anti-homophobia activities (making him an educator)</a:t>
            </a:r>
          </a:p>
          <a:p>
            <a:endParaRPr lang="en-GB" sz="1700" kern="1200" baseline="0" dirty="0" smtClean="0">
              <a:solidFill>
                <a:schemeClr val="tx1"/>
              </a:solidFill>
              <a:effectLst/>
            </a:endParaRPr>
          </a:p>
          <a:p>
            <a:r>
              <a:rPr lang="en-GB" sz="1700" kern="1200" baseline="0" dirty="0" smtClean="0">
                <a:solidFill>
                  <a:schemeClr val="tx1"/>
                </a:solidFill>
                <a:effectLst/>
              </a:rPr>
              <a:t>Ayo heating, aged around 14.</a:t>
            </a:r>
          </a:p>
          <a:p>
            <a:r>
              <a:rPr lang="en-GB" sz="1700" kern="1200" dirty="0" smtClean="0">
                <a:solidFill>
                  <a:schemeClr val="tx1"/>
                </a:solidFill>
                <a:effectLst/>
              </a:rPr>
              <a:t>“There was an issue in my school in that heating came on the 31</a:t>
            </a:r>
            <a:r>
              <a:rPr lang="en-GB" sz="1700" kern="1200" baseline="30000" dirty="0" smtClean="0">
                <a:solidFill>
                  <a:schemeClr val="tx1"/>
                </a:solidFill>
                <a:effectLst/>
              </a:rPr>
              <a:t>st</a:t>
            </a:r>
            <a:r>
              <a:rPr lang="en-GB" sz="1700" kern="1200" dirty="0" smtClean="0">
                <a:solidFill>
                  <a:schemeClr val="tx1"/>
                </a:solidFill>
                <a:effectLst/>
              </a:rPr>
              <a:t> of October that was the rule, it didn’t come on before… and it was a particularly cold autumn, it was like really </a:t>
            </a:r>
            <a:r>
              <a:rPr lang="en-GB" sz="1700" kern="1200" dirty="0" err="1" smtClean="0">
                <a:solidFill>
                  <a:schemeClr val="tx1"/>
                </a:solidFill>
                <a:effectLst/>
              </a:rPr>
              <a:t>really</a:t>
            </a:r>
            <a:r>
              <a:rPr lang="en-GB" sz="1700" kern="1200" dirty="0" smtClean="0">
                <a:solidFill>
                  <a:schemeClr val="tx1"/>
                </a:solidFill>
                <a:effectLst/>
              </a:rPr>
              <a:t> cold, and I remember a lot of us were studying, I think it was GCSEs or some other exam, and we were all in our rooms, studying, and we were wearing coats and hats and gloves, and it suddenly occurred to me, my parents are paying a fortune to this school, and I’m literally sitting here in gloves, like freezing cold, trying to study. This is completely ridiculous. So, people were kind of bitching about it and stuff, so I went down the corridor like, “Who wants to come with me?”, and everyone was like, “Yeah no, it’s not right, it’s not right”. … I went to find the caretaker guy to find out why the heating couldn’t be turned on as we were all freezing cold. And I think three people came with me then. And he was like, “Oh it’s not my fault love, you need to speak to the bursar because he told me I can’t turn it on until the end of the month” and so I marched onto the bursar, I think I’d lost one person by then, so it was just me and some other girl, and went, “Well like you’ve got to turn on the heating”, he’s like, “Well no, I don’t actually, we don’t turn it on </a:t>
            </a:r>
            <a:r>
              <a:rPr lang="en-GB" sz="1700" kern="1200" dirty="0" err="1" smtClean="0">
                <a:solidFill>
                  <a:schemeClr val="tx1"/>
                </a:solidFill>
                <a:effectLst/>
              </a:rPr>
              <a:t>til</a:t>
            </a:r>
            <a:r>
              <a:rPr lang="en-GB" sz="1700" kern="1200" dirty="0" smtClean="0">
                <a:solidFill>
                  <a:schemeClr val="tx1"/>
                </a:solidFill>
                <a:effectLst/>
              </a:rPr>
              <a:t> the 31st”. And I said, “It’s freezing, it’s warmer outside than it is in the building, that’s surely ridiculous” and he’s like, “Well you can’t talk to me like that” and the other girl sulked off so I was left on my own and I was like, “Well actually I can, </a:t>
            </a:r>
            <a:r>
              <a:rPr lang="en-GB" sz="1700" kern="1200" dirty="0" err="1" smtClean="0">
                <a:solidFill>
                  <a:schemeClr val="tx1"/>
                </a:solidFill>
                <a:effectLst/>
              </a:rPr>
              <a:t>cos</a:t>
            </a:r>
            <a:r>
              <a:rPr lang="en-GB" sz="1700" kern="1200" dirty="0" smtClean="0">
                <a:solidFill>
                  <a:schemeClr val="tx1"/>
                </a:solidFill>
                <a:effectLst/>
              </a:rPr>
              <a:t> I think you’ll find my parents pay your salary, so the least you could do is make sure that I don’t die!”. He’s like, “Well, I’m reporting you to the headmistress”, so I got marched off to the headmistress and she’s like, “You can’t talk to people like that and we know what we’re doing” and I said, “Well actually, no you don’t. You see the thing is, this is like some massive scam that you’ve got going here and what I’m going to do, is I’m going to give you a day to think about what you want to do and by the end of that day, if you’re not ready to put the heating on, I’m going to call the Oxford Times, I’m going to call this person, I’m going to call that person, I’m going to make sure everyone’s really aware of the fact that, despite the fact that you have more than enough money to turn on the heating, you’re still leaving children, children, people’s children” and she sort of looked at me, and I think she didn’t think that I was going to see it through so I called a  couple of papers and I told them to ask her whether they’d be allowed into the school and so they called her, and pretty much in 24 hours we had heating on!”</a:t>
            </a:r>
          </a:p>
          <a:p>
            <a:pPr marL="171450" indent="-171450">
              <a:buFontTx/>
              <a:buChar char="-"/>
            </a:pPr>
            <a:r>
              <a:rPr lang="en-GB" sz="1700" kern="1200" baseline="0" dirty="0" smtClean="0">
                <a:solidFill>
                  <a:schemeClr val="tx1"/>
                </a:solidFill>
                <a:effectLst/>
              </a:rPr>
              <a:t>V well told story</a:t>
            </a:r>
            <a:r>
              <a:rPr lang="en-GB" sz="1700" kern="1200" dirty="0" smtClean="0">
                <a:solidFill>
                  <a:schemeClr val="tx1"/>
                </a:solidFill>
                <a:effectLst/>
              </a:rPr>
              <a:t>; it has a beginning, with the students revising in the cold, a middle, in which Ayo agitates for change, and an end, in which the situation is resolved. It may be that that it is a story Ayo has told before, perhaps as an ontological narrative used to ‘tell’ herself. It shows her as someone who cares about justice with a sense of her own power and how she can use it to bring about change. It also clearly frames Ayo as a leader amongst her peers. She is shown to have the agency to instigate change, with others and on her own. Her leadership is highlighted particularly by the way she tells of the gradual reduction of her schoolmates’ involvement. At the beginning “everyone” was with her. These then drop away one by one so that by the time she reaches the headmistress she is on her own, standing out amongst her peers. In addition, through threatening exposure in </a:t>
            </a:r>
            <a:r>
              <a:rPr lang="en-GB" sz="1200" kern="1200" dirty="0" smtClean="0">
                <a:solidFill>
                  <a:schemeClr val="tx1"/>
                </a:solidFill>
                <a:effectLst/>
                <a:latin typeface="Arial" charset="0"/>
                <a:ea typeface="+mn-ea"/>
                <a:cs typeface="+mn-cs"/>
              </a:rPr>
              <a:t>the media she shows an understanding of the power of information, perhaps foreshadowing her later use of social media. </a:t>
            </a:r>
          </a:p>
        </p:txBody>
      </p:sp>
      <p:sp>
        <p:nvSpPr>
          <p:cNvPr id="4" name="Slide Number Placeholder 3"/>
          <p:cNvSpPr>
            <a:spLocks noGrp="1"/>
          </p:cNvSpPr>
          <p:nvPr>
            <p:ph type="sldNum" sz="quarter" idx="10"/>
          </p:nvPr>
        </p:nvSpPr>
        <p:spPr/>
        <p:txBody>
          <a:bodyPr/>
          <a:lstStyle/>
          <a:p>
            <a:fld id="{9AFD482F-EA25-4AAA-B60D-6A7E220F79D5}" type="slidenum">
              <a:rPr lang="en-GB" smtClean="0"/>
              <a:pPr/>
              <a:t>15</a:t>
            </a:fld>
            <a:endParaRPr lang="en-GB"/>
          </a:p>
        </p:txBody>
      </p:sp>
    </p:spTree>
    <p:extLst>
      <p:ext uri="{BB962C8B-B14F-4D97-AF65-F5344CB8AC3E}">
        <p14:creationId xmlns:p14="http://schemas.microsoft.com/office/powerpoint/2010/main" val="63692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395288"/>
            <a:ext cx="774700" cy="581025"/>
          </a:xfrm>
        </p:spPr>
      </p:sp>
      <p:sp>
        <p:nvSpPr>
          <p:cNvPr id="3" name="Notes Placeholder 2"/>
          <p:cNvSpPr>
            <a:spLocks noGrp="1"/>
          </p:cNvSpPr>
          <p:nvPr>
            <p:ph type="body" idx="1"/>
          </p:nvPr>
        </p:nvSpPr>
        <p:spPr>
          <a:xfrm>
            <a:off x="685800" y="1043608"/>
            <a:ext cx="5486400" cy="7704856"/>
          </a:xfrm>
        </p:spPr>
        <p:txBody>
          <a:bodyPr>
            <a:normAutofit fontScale="40000" lnSpcReduction="20000"/>
          </a:bodyPr>
          <a:lstStyle/>
          <a:p>
            <a:r>
              <a:rPr lang="en-GB" sz="1700" kern="1200" dirty="0" smtClean="0">
                <a:solidFill>
                  <a:schemeClr val="tx1"/>
                </a:solidFill>
                <a:effectLst/>
              </a:rPr>
              <a:t>Schools have been the main focus of development education practice in the UK (</a:t>
            </a:r>
            <a:r>
              <a:rPr lang="en-GB" sz="1700" u="none" strike="noStrike" kern="1200" dirty="0" smtClean="0">
                <a:solidFill>
                  <a:schemeClr val="tx1"/>
                </a:solidFill>
                <a:effectLst/>
                <a:hlinkClick r:id="" action="ppaction://hlinkfile" tooltip="Bourn, 2011 #446"/>
              </a:rPr>
              <a:t>Bourn and Brown, 2011, p. 13</a:t>
            </a:r>
            <a:r>
              <a:rPr lang="en-GB" sz="1700" kern="1200" dirty="0" smtClean="0">
                <a:solidFill>
                  <a:schemeClr val="tx1"/>
                </a:solidFill>
                <a:effectLst/>
              </a:rPr>
              <a:t>). </a:t>
            </a:r>
          </a:p>
          <a:p>
            <a:r>
              <a:rPr lang="en-GB" sz="1700" dirty="0" smtClean="0"/>
              <a:t>Lots invested</a:t>
            </a:r>
          </a:p>
          <a:p>
            <a:endParaRPr lang="en-GB" sz="1700" dirty="0" smtClean="0"/>
          </a:p>
          <a:p>
            <a:r>
              <a:rPr lang="en-GB" sz="1700" dirty="0" smtClean="0"/>
              <a:t>But v little appears in my respondents’ stories</a:t>
            </a:r>
          </a:p>
          <a:p>
            <a:endParaRPr lang="en-GB" sz="1700" dirty="0" smtClean="0"/>
          </a:p>
          <a:p>
            <a:r>
              <a:rPr lang="en-GB" sz="1700" dirty="0" smtClean="0"/>
              <a:t>Doesn’t mean it’s not significant</a:t>
            </a:r>
          </a:p>
          <a:p>
            <a:r>
              <a:rPr lang="en-GB" sz="1700" dirty="0" smtClean="0"/>
              <a:t>But maybe not as important as we might think?</a:t>
            </a:r>
          </a:p>
          <a:p>
            <a:endParaRPr lang="en-GB" sz="1700" kern="1200" dirty="0" smtClean="0">
              <a:solidFill>
                <a:schemeClr val="tx1"/>
              </a:solidFill>
              <a:effectLst/>
            </a:endParaRPr>
          </a:p>
          <a:p>
            <a:r>
              <a:rPr lang="en-GB" sz="1700" kern="1200" dirty="0" smtClean="0">
                <a:solidFill>
                  <a:schemeClr val="tx1"/>
                </a:solidFill>
                <a:effectLst/>
              </a:rPr>
              <a:t>What’s the issue with schools?</a:t>
            </a:r>
          </a:p>
          <a:p>
            <a:r>
              <a:rPr lang="en-GB" sz="1700" kern="1200" dirty="0" smtClean="0">
                <a:solidFill>
                  <a:schemeClr val="tx1"/>
                </a:solidFill>
                <a:effectLst/>
              </a:rPr>
              <a:t>Are they place</a:t>
            </a:r>
            <a:r>
              <a:rPr lang="en-GB" sz="1700" kern="1200" baseline="0" dirty="0" smtClean="0">
                <a:solidFill>
                  <a:schemeClr val="tx1"/>
                </a:solidFill>
                <a:effectLst/>
              </a:rPr>
              <a:t> suitable for critical DE?</a:t>
            </a:r>
            <a:endParaRPr lang="en-GB" sz="1700" kern="1200" dirty="0" smtClean="0">
              <a:solidFill>
                <a:schemeClr val="tx1"/>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700" kern="1200" dirty="0" err="1" smtClean="0">
                <a:solidFill>
                  <a:schemeClr val="tx1"/>
                </a:solidFill>
                <a:effectLst/>
              </a:rPr>
              <a:t>Andreotti</a:t>
            </a:r>
            <a:r>
              <a:rPr lang="en-GB" sz="1700" kern="1200" dirty="0" smtClean="0">
                <a:solidFill>
                  <a:schemeClr val="tx1"/>
                </a:solidFill>
                <a:effectLst/>
              </a:rPr>
              <a:t> (</a:t>
            </a:r>
            <a:r>
              <a:rPr lang="en-GB" sz="1700" u="none" strike="noStrike" kern="1200" dirty="0" smtClean="0">
                <a:solidFill>
                  <a:schemeClr val="tx1"/>
                </a:solidFill>
                <a:effectLst/>
                <a:hlinkClick r:id="" action="ppaction://hlinkfile" tooltip="Andreotti, 2006 #306"/>
              </a:rPr>
              <a:t>2006a</a:t>
            </a:r>
            <a:r>
              <a:rPr lang="en-GB" sz="1700" kern="1200" dirty="0" smtClean="0">
                <a:solidFill>
                  <a:schemeClr val="tx1"/>
                </a:solidFill>
                <a:effectLst/>
              </a:rPr>
              <a:t>) and others - ‘soft’ and</a:t>
            </a:r>
            <a:r>
              <a:rPr lang="en-GB" sz="1700" kern="1200" baseline="0" dirty="0" smtClean="0">
                <a:solidFill>
                  <a:schemeClr val="tx1"/>
                </a:solidFill>
                <a:effectLst/>
              </a:rPr>
              <a:t> </a:t>
            </a:r>
            <a:r>
              <a:rPr lang="en-GB" sz="1700" kern="1200" dirty="0" smtClean="0">
                <a:solidFill>
                  <a:schemeClr val="tx1"/>
                </a:solidFill>
                <a:effectLst/>
              </a:rPr>
              <a:t>‘critical’ global citizenship (charity/justice,</a:t>
            </a:r>
            <a:r>
              <a:rPr lang="en-GB" sz="1700" kern="1200" baseline="0" dirty="0" smtClean="0">
                <a:solidFill>
                  <a:schemeClr val="tx1"/>
                </a:solidFill>
                <a:effectLst/>
              </a:rPr>
              <a:t> non-radical/radical, political, cause/consequence)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700" kern="1200" baseline="0" dirty="0" smtClean="0">
              <a:solidFill>
                <a:schemeClr val="tx1"/>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700" kern="1200" baseline="0" dirty="0" smtClean="0">
                <a:solidFill>
                  <a:schemeClr val="tx1"/>
                </a:solidFill>
                <a:effectLst/>
              </a:rPr>
              <a:t>Not easy to do critical</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700" kern="1200" baseline="0" dirty="0" smtClean="0">
                <a:solidFill>
                  <a:schemeClr val="tx1"/>
                </a:solidFill>
                <a:effectLst/>
              </a:rPr>
              <a:t>1) Often educators have learned fundraising as “go to” response.</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700" kern="1200" dirty="0" err="1" smtClean="0">
                <a:solidFill>
                  <a:schemeClr val="tx1"/>
                </a:solidFill>
                <a:effectLst/>
              </a:rPr>
              <a:t>Andreotti</a:t>
            </a:r>
            <a:r>
              <a:rPr lang="en-GB" sz="1700" kern="1200" baseline="0" dirty="0" smtClean="0">
                <a:solidFill>
                  <a:schemeClr val="tx1"/>
                </a:solidFill>
                <a:effectLst/>
              </a:rPr>
              <a:t> </a:t>
            </a:r>
            <a:r>
              <a:rPr lang="en-GB" sz="1700" kern="1200" dirty="0" smtClean="0">
                <a:solidFill>
                  <a:schemeClr val="tx1"/>
                </a:solidFill>
                <a:effectLst/>
              </a:rPr>
              <a:t>argues all (</a:t>
            </a:r>
            <a:r>
              <a:rPr lang="en-GB" sz="1700" kern="1200" dirty="0" err="1" smtClean="0">
                <a:solidFill>
                  <a:schemeClr val="tx1"/>
                </a:solidFill>
                <a:effectLst/>
              </a:rPr>
              <a:t>incl</a:t>
            </a:r>
            <a:r>
              <a:rPr lang="en-GB" sz="1700" kern="1200" dirty="0" smtClean="0">
                <a:solidFill>
                  <a:schemeClr val="tx1"/>
                </a:solidFill>
                <a:effectLst/>
              </a:rPr>
              <a:t> teachers) “already conditioned (but not determined) by our social, cultural and historical contexts” (</a:t>
            </a:r>
            <a:r>
              <a:rPr lang="en-GB" sz="1700" u="none" strike="noStrike" kern="1200" dirty="0" smtClean="0">
                <a:solidFill>
                  <a:schemeClr val="tx1"/>
                </a:solidFill>
                <a:effectLst/>
                <a:hlinkClick r:id="" action="ppaction://hlinkfile" tooltip="de Oliveira Andreotti, 2013 #443"/>
              </a:rPr>
              <a:t>de Oliveira </a:t>
            </a:r>
            <a:r>
              <a:rPr lang="en-GB" sz="1700" u="none" strike="noStrike" kern="1200" dirty="0" err="1" smtClean="0">
                <a:solidFill>
                  <a:schemeClr val="tx1"/>
                </a:solidFill>
                <a:effectLst/>
                <a:hlinkClick r:id="" action="ppaction://hlinkfile" tooltip="de Oliveira Andreotti, 2013 #443"/>
              </a:rPr>
              <a:t>Andreotti</a:t>
            </a:r>
            <a:r>
              <a:rPr lang="en-GB" sz="1700" u="none" strike="noStrike" kern="1200" dirty="0" smtClean="0">
                <a:solidFill>
                  <a:schemeClr val="tx1"/>
                </a:solidFill>
                <a:effectLst/>
                <a:hlinkClick r:id="" action="ppaction://hlinkfile" tooltip="de Oliveira Andreotti, 2013 #443"/>
              </a:rPr>
              <a:t>, 2013, p. 12</a:t>
            </a:r>
            <a:r>
              <a:rPr lang="en-GB" sz="1700" kern="1200" dirty="0" smtClean="0">
                <a:solidFill>
                  <a:schemeClr val="tx1"/>
                </a:solidFill>
                <a:effectLst/>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700" kern="1200" dirty="0" smtClean="0">
                <a:solidFill>
                  <a:schemeClr val="tx1"/>
                </a:solidFill>
                <a:effectLst/>
              </a:rPr>
              <a:t>So, for example, if an educator, influenced by the media, their own education and learning experiences, believes that the answer to injustice is solely charity, they are unlikely to be open to more critical approaches to development education.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700" kern="1200" dirty="0" smtClean="0">
                <a:solidFill>
                  <a:schemeClr val="tx1"/>
                </a:solidFill>
                <a:effectLst/>
              </a:rPr>
              <a:t>Hence the general consensus appears to be that schools “tend to promote a ‘soft’, non-threatening global learning” (</a:t>
            </a:r>
            <a:r>
              <a:rPr lang="en-GB" sz="1700" u="none" strike="noStrike" kern="1200" dirty="0" smtClean="0">
                <a:solidFill>
                  <a:schemeClr val="tx1"/>
                </a:solidFill>
                <a:effectLst/>
                <a:hlinkClick r:id="" action="ppaction://hlinkfile" tooltip="Hunt, 2012 #442"/>
              </a:rPr>
              <a:t>Hunt, 2012, p. 10</a:t>
            </a:r>
            <a:r>
              <a:rPr lang="en-GB" sz="1700" kern="1200" dirty="0" smtClean="0">
                <a:solidFill>
                  <a:schemeClr val="tx1"/>
                </a:solidFill>
                <a:effectLst/>
              </a:rPr>
              <a:t>), largely rooted in charitable activities (</a:t>
            </a:r>
            <a:r>
              <a:rPr lang="en-GB" sz="1700" u="none" strike="noStrike" kern="1200" dirty="0" smtClean="0">
                <a:solidFill>
                  <a:schemeClr val="tx1"/>
                </a:solidFill>
                <a:effectLst/>
                <a:hlinkClick r:id="" action="ppaction://hlinkfile" tooltip="Smith, 2004 #421"/>
              </a:rPr>
              <a:t>Smith, 2004, p. 745</a:t>
            </a:r>
            <a:r>
              <a:rPr lang="en-GB" sz="1700" kern="1200" dirty="0" smtClean="0">
                <a:solidFill>
                  <a:schemeClr val="tx1"/>
                </a:solidFill>
                <a:effectLst/>
              </a:rPr>
              <a:t>) such as fundraising (</a:t>
            </a:r>
            <a:r>
              <a:rPr lang="en-GB" sz="1700" u="none" strike="noStrike" kern="1200" dirty="0" smtClean="0">
                <a:solidFill>
                  <a:schemeClr val="tx1"/>
                </a:solidFill>
                <a:effectLst/>
                <a:hlinkClick r:id="" action="ppaction://hlinkfile" tooltip="Hunt, 2012 #442"/>
              </a:rPr>
              <a:t>Hunt, 2012, p. 37</a:t>
            </a:r>
            <a:r>
              <a:rPr lang="en-GB" sz="1700" kern="1200" dirty="0" smtClean="0">
                <a:solidFill>
                  <a:schemeClr val="tx1"/>
                </a:solidFill>
                <a:effectLst/>
              </a:rPr>
              <a:t>). </a:t>
            </a:r>
          </a:p>
          <a:p>
            <a:r>
              <a:rPr lang="en-GB" sz="1700" kern="1200" dirty="0" smtClean="0">
                <a:solidFill>
                  <a:schemeClr val="tx1"/>
                </a:solidFill>
                <a:effectLst/>
              </a:rPr>
              <a:t>2)</a:t>
            </a:r>
            <a:r>
              <a:rPr lang="en-GB" sz="1700" kern="1200" baseline="0" dirty="0" smtClean="0">
                <a:solidFill>
                  <a:schemeClr val="tx1"/>
                </a:solidFill>
                <a:effectLst/>
              </a:rPr>
              <a:t> </a:t>
            </a:r>
            <a:r>
              <a:rPr lang="en-GB" sz="1700" kern="1200" dirty="0" smtClean="0">
                <a:solidFill>
                  <a:schemeClr val="tx1"/>
                </a:solidFill>
                <a:effectLst/>
              </a:rPr>
              <a:t>“the desired social action is often designed around the consumer, the Northern student”, fitting in with the timetable and “user-friendly for the teacher and the classroom setting” (</a:t>
            </a:r>
            <a:r>
              <a:rPr lang="en-GB" sz="1700" u="none" strike="noStrike" kern="1200" dirty="0" err="1" smtClean="0">
                <a:solidFill>
                  <a:schemeClr val="tx1"/>
                </a:solidFill>
                <a:effectLst/>
                <a:hlinkClick r:id="" action="ppaction://hlinkfile" tooltip="Tallon, 2012 #418"/>
              </a:rPr>
              <a:t>Tallon</a:t>
            </a:r>
            <a:r>
              <a:rPr lang="en-GB" sz="1700" u="none" strike="noStrike" kern="1200" dirty="0" smtClean="0">
                <a:solidFill>
                  <a:schemeClr val="tx1"/>
                </a:solidFill>
                <a:effectLst/>
                <a:hlinkClick r:id="" action="ppaction://hlinkfile" tooltip="Tallon, 2012 #418"/>
              </a:rPr>
              <a:t>, 2012a, p. 9</a:t>
            </a:r>
            <a:r>
              <a:rPr lang="en-GB" sz="1700" kern="1200" dirty="0" smtClean="0">
                <a:solidFill>
                  <a:schemeClr val="tx1"/>
                </a:solidFill>
                <a:effectLst/>
              </a:rPr>
              <a:t>). </a:t>
            </a:r>
          </a:p>
          <a:p>
            <a:endParaRPr lang="en-GB" sz="1700" kern="1200" dirty="0" smtClean="0">
              <a:solidFill>
                <a:schemeClr val="tx1"/>
              </a:solidFill>
              <a:effectLst/>
            </a:endParaRPr>
          </a:p>
          <a:p>
            <a:r>
              <a:rPr lang="en-GB" sz="1700" kern="1200" dirty="0" smtClean="0">
                <a:solidFill>
                  <a:schemeClr val="tx1"/>
                </a:solidFill>
                <a:effectLst/>
              </a:rPr>
              <a:t>The need to include a ‘quick-fix’ response to injustice often results in a fundraising initiative, which while positive in some ways, risks re-affirming and continuing learners’ education ‘in charity’ at the cost of a more challenging education ‘in justice’.  </a:t>
            </a:r>
          </a:p>
          <a:p>
            <a:endParaRPr lang="en-GB" sz="1700" kern="1200" dirty="0" smtClean="0">
              <a:solidFill>
                <a:schemeClr val="tx1"/>
              </a:solidFill>
              <a:effectLst/>
            </a:endParaRPr>
          </a:p>
          <a:p>
            <a:r>
              <a:rPr lang="en-GB" sz="1700" kern="1200" dirty="0" smtClean="0">
                <a:solidFill>
                  <a:schemeClr val="tx1"/>
                </a:solidFill>
                <a:effectLst/>
              </a:rPr>
              <a:t>Reflected in their stories.</a:t>
            </a:r>
          </a:p>
          <a:p>
            <a:endParaRPr lang="en-GB" sz="1700" kern="1200" dirty="0" smtClean="0">
              <a:solidFill>
                <a:schemeClr val="tx1"/>
              </a:solidFill>
              <a:effectLst/>
            </a:endParaRPr>
          </a:p>
          <a:p>
            <a:r>
              <a:rPr lang="en-GB" sz="1700" kern="1200" dirty="0" smtClean="0">
                <a:solidFill>
                  <a:schemeClr val="tx1"/>
                </a:solidFill>
                <a:effectLst/>
              </a:rPr>
              <a:t>However,</a:t>
            </a:r>
            <a:r>
              <a:rPr lang="en-GB" sz="1700" kern="1200" baseline="0" dirty="0" smtClean="0">
                <a:solidFill>
                  <a:schemeClr val="tx1"/>
                </a:solidFill>
                <a:effectLst/>
              </a:rPr>
              <a:t> not all bad – their success in organising events builds identity (discussed later)</a:t>
            </a:r>
          </a:p>
          <a:p>
            <a:endParaRPr lang="en-GB" sz="1700" kern="1200" dirty="0" smtClean="0">
              <a:solidFill>
                <a:schemeClr val="tx1"/>
              </a:solidFill>
              <a:effectLst/>
            </a:endParaRPr>
          </a:p>
          <a:p>
            <a:r>
              <a:rPr lang="en-GB" sz="1700" kern="1200" dirty="0" smtClean="0">
                <a:solidFill>
                  <a:schemeClr val="tx1"/>
                </a:solidFill>
                <a:effectLst/>
              </a:rPr>
              <a:t>Learning happens</a:t>
            </a:r>
            <a:r>
              <a:rPr lang="en-GB" sz="1700" kern="1200" baseline="0" dirty="0" smtClean="0">
                <a:solidFill>
                  <a:schemeClr val="tx1"/>
                </a:solidFill>
                <a:effectLst/>
              </a:rPr>
              <a:t> – sometimes leading to unexpected results</a:t>
            </a:r>
          </a:p>
          <a:p>
            <a:endParaRPr lang="en-GB" sz="1700" kern="1200" dirty="0" smtClean="0">
              <a:solidFill>
                <a:schemeClr val="tx1"/>
              </a:solidFill>
              <a:effectLst/>
            </a:endParaRPr>
          </a:p>
          <a:p>
            <a:r>
              <a:rPr lang="en-GB" sz="1700" kern="1200" baseline="0" dirty="0" smtClean="0">
                <a:solidFill>
                  <a:schemeClr val="tx1"/>
                </a:solidFill>
                <a:effectLst/>
              </a:rPr>
              <a:t>Jules – holocaust education leading to anti-homophobia activities (making him an educator)</a:t>
            </a:r>
          </a:p>
          <a:p>
            <a:endParaRPr lang="en-GB" sz="1700" kern="1200" baseline="0" dirty="0" smtClean="0">
              <a:solidFill>
                <a:schemeClr val="tx1"/>
              </a:solidFill>
              <a:effectLst/>
            </a:endParaRPr>
          </a:p>
          <a:p>
            <a:r>
              <a:rPr lang="en-GB" sz="1700" kern="1200" baseline="0" dirty="0" smtClean="0">
                <a:solidFill>
                  <a:schemeClr val="tx1"/>
                </a:solidFill>
                <a:effectLst/>
              </a:rPr>
              <a:t>Ayo heating, aged around 14.</a:t>
            </a:r>
          </a:p>
          <a:p>
            <a:r>
              <a:rPr lang="en-GB" sz="1700" kern="1200" dirty="0" smtClean="0">
                <a:solidFill>
                  <a:schemeClr val="tx1"/>
                </a:solidFill>
                <a:effectLst/>
              </a:rPr>
              <a:t>“There was an issue in my school in that heating came on the 31</a:t>
            </a:r>
            <a:r>
              <a:rPr lang="en-GB" sz="1700" kern="1200" baseline="30000" dirty="0" smtClean="0">
                <a:solidFill>
                  <a:schemeClr val="tx1"/>
                </a:solidFill>
                <a:effectLst/>
              </a:rPr>
              <a:t>st</a:t>
            </a:r>
            <a:r>
              <a:rPr lang="en-GB" sz="1700" kern="1200" dirty="0" smtClean="0">
                <a:solidFill>
                  <a:schemeClr val="tx1"/>
                </a:solidFill>
                <a:effectLst/>
              </a:rPr>
              <a:t> of October that was the rule, it didn’t come on before… and it was a particularly cold autumn, it was like really </a:t>
            </a:r>
            <a:r>
              <a:rPr lang="en-GB" sz="1700" kern="1200" dirty="0" err="1" smtClean="0">
                <a:solidFill>
                  <a:schemeClr val="tx1"/>
                </a:solidFill>
                <a:effectLst/>
              </a:rPr>
              <a:t>really</a:t>
            </a:r>
            <a:r>
              <a:rPr lang="en-GB" sz="1700" kern="1200" dirty="0" smtClean="0">
                <a:solidFill>
                  <a:schemeClr val="tx1"/>
                </a:solidFill>
                <a:effectLst/>
              </a:rPr>
              <a:t> cold, and I remember a lot of us were studying, I think it was GCSEs or some other exam, and we were all in our rooms, studying, and we were wearing coats and hats and gloves, and it suddenly occurred to me, my parents are paying a fortune to this school, and I’m literally sitting here in gloves, like freezing cold, trying to study. This is completely ridiculous. So, people were kind of bitching about it and stuff, so I went down the corridor like, “Who wants to come with me?”, and everyone was like, “Yeah no, it’s not right, it’s not right”. … I went to find the caretaker guy to find out why the heating couldn’t be turned on as we were all freezing cold. And I think three people came with me then. And he was like, “Oh it’s not my fault love, you need to speak to the bursar because he told me I can’t turn it on until the end of the month” and so I marched onto the bursar, I think I’d lost one person by then, so it was just me and some other girl, and went, “Well like you’ve got to turn on the heating”, he’s like, “Well no, I don’t actually, we don’t turn it on </a:t>
            </a:r>
            <a:r>
              <a:rPr lang="en-GB" sz="1700" kern="1200" dirty="0" err="1" smtClean="0">
                <a:solidFill>
                  <a:schemeClr val="tx1"/>
                </a:solidFill>
                <a:effectLst/>
              </a:rPr>
              <a:t>til</a:t>
            </a:r>
            <a:r>
              <a:rPr lang="en-GB" sz="1700" kern="1200" dirty="0" smtClean="0">
                <a:solidFill>
                  <a:schemeClr val="tx1"/>
                </a:solidFill>
                <a:effectLst/>
              </a:rPr>
              <a:t> the 31st”. And I said, “It’s freezing, it’s warmer outside than it is in the building, that’s surely ridiculous” and he’s like, “Well you can’t talk to me like that” and the other girl sulked off so I was left on my own and I was like, “Well actually I can, </a:t>
            </a:r>
            <a:r>
              <a:rPr lang="en-GB" sz="1700" kern="1200" dirty="0" err="1" smtClean="0">
                <a:solidFill>
                  <a:schemeClr val="tx1"/>
                </a:solidFill>
                <a:effectLst/>
              </a:rPr>
              <a:t>cos</a:t>
            </a:r>
            <a:r>
              <a:rPr lang="en-GB" sz="1700" kern="1200" dirty="0" smtClean="0">
                <a:solidFill>
                  <a:schemeClr val="tx1"/>
                </a:solidFill>
                <a:effectLst/>
              </a:rPr>
              <a:t> I think you’ll find my parents pay your salary, so the least you could do is make sure that I don’t die!”. He’s like, “Well, I’m reporting you to the headmistress”, so I got marched off to the headmistress and she’s like, “You can’t talk to people like that and we know what we’re doing” and I said, “Well actually, no you don’t. You see the thing is, this is like some massive scam that you’ve got going here and what I’m going to do, is I’m going to give you a day to think about what you want to do and by the end of that day, if you’re not ready to put the heating on, I’m going to call the Oxford Times, I’m going to call this person, I’m going to call that person, I’m going to make sure everyone’s really aware of the fact that, despite the fact that you have more than enough money to turn on the heating, you’re still leaving children, children, people’s children” and she sort of looked at me, and I think she didn’t think that I was going to see it through so I called a  couple of papers and I told them to ask her whether they’d be allowed into the school and so they called her, and pretty much in 24 hours we had heating on!”</a:t>
            </a:r>
          </a:p>
          <a:p>
            <a:pPr marL="171450" indent="-171450">
              <a:buFontTx/>
              <a:buChar char="-"/>
            </a:pPr>
            <a:r>
              <a:rPr lang="en-GB" sz="1700" kern="1200" baseline="0" dirty="0" smtClean="0">
                <a:solidFill>
                  <a:schemeClr val="tx1"/>
                </a:solidFill>
                <a:effectLst/>
              </a:rPr>
              <a:t>V well told story</a:t>
            </a:r>
            <a:r>
              <a:rPr lang="en-GB" sz="1700" kern="1200" dirty="0" smtClean="0">
                <a:solidFill>
                  <a:schemeClr val="tx1"/>
                </a:solidFill>
                <a:effectLst/>
              </a:rPr>
              <a:t>; it has a beginning, with the students revising in the cold, a middle, in which Ayo agitates for change, and an end, in which the situation is resolved. It may be that that it is a story Ayo has told before, perhaps as an ontological narrative used to ‘tell’ herself. It shows her as someone who cares about justice with a sense of her own power and how she can use it to bring about change. It also clearly frames Ayo as a leader amongst her peers. She is shown to have the agency to instigate change, with others and on her own. Her leadership is highlighted particularly by the way she tells of the gradual reduction of her schoolmates’ involvement. At the beginning “everyone” was with her. These then drop away one by one so that by the time she reaches the headmistress she is on her own, standing out amongst her peers. In addition, through threatening exposure in </a:t>
            </a:r>
            <a:r>
              <a:rPr lang="en-GB" sz="1200" kern="1200" dirty="0" smtClean="0">
                <a:solidFill>
                  <a:schemeClr val="tx1"/>
                </a:solidFill>
                <a:effectLst/>
                <a:latin typeface="Arial" charset="0"/>
                <a:ea typeface="+mn-ea"/>
                <a:cs typeface="+mn-cs"/>
              </a:rPr>
              <a:t>the media she shows an understanding of the power of information, perhaps foreshadowing her later use of social media. </a:t>
            </a:r>
          </a:p>
        </p:txBody>
      </p:sp>
      <p:sp>
        <p:nvSpPr>
          <p:cNvPr id="4" name="Slide Number Placeholder 3"/>
          <p:cNvSpPr>
            <a:spLocks noGrp="1"/>
          </p:cNvSpPr>
          <p:nvPr>
            <p:ph type="sldNum" sz="quarter" idx="10"/>
          </p:nvPr>
        </p:nvSpPr>
        <p:spPr/>
        <p:txBody>
          <a:bodyPr/>
          <a:lstStyle/>
          <a:p>
            <a:fld id="{9AFD482F-EA25-4AAA-B60D-6A7E220F79D5}" type="slidenum">
              <a:rPr lang="en-GB" smtClean="0"/>
              <a:pPr/>
              <a:t>16</a:t>
            </a:fld>
            <a:endParaRPr lang="en-GB"/>
          </a:p>
        </p:txBody>
      </p:sp>
    </p:spTree>
    <p:extLst>
      <p:ext uri="{BB962C8B-B14F-4D97-AF65-F5344CB8AC3E}">
        <p14:creationId xmlns:p14="http://schemas.microsoft.com/office/powerpoint/2010/main" val="1630793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r>
              <a:rPr lang="en-GB"/>
              <a:t>Overseas volunteering</a:t>
            </a:r>
          </a:p>
        </p:txBody>
      </p:sp>
      <p:sp>
        <p:nvSpPr>
          <p:cNvPr id="6" name="Slide Number Placeholder 5"/>
          <p:cNvSpPr>
            <a:spLocks noGrp="1"/>
          </p:cNvSpPr>
          <p:nvPr>
            <p:ph type="sldNum" sz="quarter" idx="12"/>
          </p:nvPr>
        </p:nvSpPr>
        <p:spPr/>
        <p:txBody>
          <a:bodyPr/>
          <a:lstStyle>
            <a:lvl1pPr>
              <a:defRPr/>
            </a:lvl1pPr>
          </a:lstStyle>
          <a:p>
            <a:fld id="{0EA7592E-72AC-4469-8B88-DF602E49151B}"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r>
              <a:rPr lang="en-GB"/>
              <a:t>Overseas volunteering</a:t>
            </a:r>
          </a:p>
        </p:txBody>
      </p:sp>
      <p:sp>
        <p:nvSpPr>
          <p:cNvPr id="6" name="Slide Number Placeholder 5"/>
          <p:cNvSpPr>
            <a:spLocks noGrp="1"/>
          </p:cNvSpPr>
          <p:nvPr>
            <p:ph type="sldNum" sz="quarter" idx="12"/>
          </p:nvPr>
        </p:nvSpPr>
        <p:spPr/>
        <p:txBody>
          <a:bodyPr/>
          <a:lstStyle>
            <a:lvl1pPr>
              <a:defRPr/>
            </a:lvl1pPr>
          </a:lstStyle>
          <a:p>
            <a:fld id="{892B7DC9-D95B-4C3A-99D9-4FD56F44886A}"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r>
              <a:rPr lang="en-GB"/>
              <a:t>Overseas volunteering</a:t>
            </a:r>
          </a:p>
        </p:txBody>
      </p:sp>
      <p:sp>
        <p:nvSpPr>
          <p:cNvPr id="6" name="Slide Number Placeholder 5"/>
          <p:cNvSpPr>
            <a:spLocks noGrp="1"/>
          </p:cNvSpPr>
          <p:nvPr>
            <p:ph type="sldNum" sz="quarter" idx="12"/>
          </p:nvPr>
        </p:nvSpPr>
        <p:spPr/>
        <p:txBody>
          <a:bodyPr/>
          <a:lstStyle>
            <a:lvl1pPr>
              <a:defRPr/>
            </a:lvl1pPr>
          </a:lstStyle>
          <a:p>
            <a:fld id="{E827F8AF-1813-4C4D-B40A-445A9D04D3FA}"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r>
              <a:rPr lang="en-GB"/>
              <a:t>Overseas volunteering</a:t>
            </a: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A3667445-DE91-45BE-AEA4-52FD9C39B6D9}"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r>
              <a:rPr lang="en-GB"/>
              <a:t>Overseas volunteering</a:t>
            </a:r>
          </a:p>
        </p:txBody>
      </p:sp>
      <p:sp>
        <p:nvSpPr>
          <p:cNvPr id="6" name="Slide Number Placeholder 5"/>
          <p:cNvSpPr>
            <a:spLocks noGrp="1"/>
          </p:cNvSpPr>
          <p:nvPr>
            <p:ph type="sldNum" sz="quarter" idx="12"/>
          </p:nvPr>
        </p:nvSpPr>
        <p:spPr/>
        <p:txBody>
          <a:bodyPr/>
          <a:lstStyle>
            <a:lvl1pPr>
              <a:defRPr/>
            </a:lvl1pPr>
          </a:lstStyle>
          <a:p>
            <a:fld id="{02326B14-3723-4FAA-A309-FB10388D2BED}"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r>
              <a:rPr lang="en-GB"/>
              <a:t>Overseas volunteering</a:t>
            </a:r>
          </a:p>
        </p:txBody>
      </p:sp>
      <p:sp>
        <p:nvSpPr>
          <p:cNvPr id="6" name="Slide Number Placeholder 5"/>
          <p:cNvSpPr>
            <a:spLocks noGrp="1"/>
          </p:cNvSpPr>
          <p:nvPr>
            <p:ph type="sldNum" sz="quarter" idx="12"/>
          </p:nvPr>
        </p:nvSpPr>
        <p:spPr/>
        <p:txBody>
          <a:bodyPr/>
          <a:lstStyle>
            <a:lvl1pPr>
              <a:defRPr/>
            </a:lvl1pPr>
          </a:lstStyle>
          <a:p>
            <a:fld id="{08FEA315-C24E-4139-A650-2164AFECC152}"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r>
              <a:rPr lang="en-GB"/>
              <a:t>Overseas volunteering</a:t>
            </a:r>
          </a:p>
        </p:txBody>
      </p:sp>
      <p:sp>
        <p:nvSpPr>
          <p:cNvPr id="7" name="Slide Number Placeholder 6"/>
          <p:cNvSpPr>
            <a:spLocks noGrp="1"/>
          </p:cNvSpPr>
          <p:nvPr>
            <p:ph type="sldNum" sz="quarter" idx="12"/>
          </p:nvPr>
        </p:nvSpPr>
        <p:spPr/>
        <p:txBody>
          <a:bodyPr/>
          <a:lstStyle>
            <a:lvl1pPr>
              <a:defRPr/>
            </a:lvl1pPr>
          </a:lstStyle>
          <a:p>
            <a:fld id="{77475A84-8299-4399-B031-ACC7B04C12B2}"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r>
              <a:rPr lang="en-GB"/>
              <a:t>Overseas volunteering</a:t>
            </a:r>
          </a:p>
        </p:txBody>
      </p:sp>
      <p:sp>
        <p:nvSpPr>
          <p:cNvPr id="9" name="Slide Number Placeholder 8"/>
          <p:cNvSpPr>
            <a:spLocks noGrp="1"/>
          </p:cNvSpPr>
          <p:nvPr>
            <p:ph type="sldNum" sz="quarter" idx="12"/>
          </p:nvPr>
        </p:nvSpPr>
        <p:spPr/>
        <p:txBody>
          <a:bodyPr/>
          <a:lstStyle>
            <a:lvl1pPr>
              <a:defRPr/>
            </a:lvl1pPr>
          </a:lstStyle>
          <a:p>
            <a:fld id="{4E5AE6AD-BBDC-4960-9366-FB563C35FCC8}"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en-GB"/>
              <a:t>Overseas volunteering</a:t>
            </a:r>
          </a:p>
        </p:txBody>
      </p:sp>
      <p:sp>
        <p:nvSpPr>
          <p:cNvPr id="5" name="Slide Number Placeholder 4"/>
          <p:cNvSpPr>
            <a:spLocks noGrp="1"/>
          </p:cNvSpPr>
          <p:nvPr>
            <p:ph type="sldNum" sz="quarter" idx="12"/>
          </p:nvPr>
        </p:nvSpPr>
        <p:spPr/>
        <p:txBody>
          <a:bodyPr/>
          <a:lstStyle>
            <a:lvl1pPr>
              <a:defRPr/>
            </a:lvl1pPr>
          </a:lstStyle>
          <a:p>
            <a:fld id="{C4ED15A5-09BD-4B70-BE3F-282EB6D2BA4A}"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r>
              <a:rPr lang="en-GB"/>
              <a:t>Overseas volunteering</a:t>
            </a:r>
          </a:p>
        </p:txBody>
      </p:sp>
      <p:sp>
        <p:nvSpPr>
          <p:cNvPr id="4" name="Slide Number Placeholder 3"/>
          <p:cNvSpPr>
            <a:spLocks noGrp="1"/>
          </p:cNvSpPr>
          <p:nvPr>
            <p:ph type="sldNum" sz="quarter" idx="12"/>
          </p:nvPr>
        </p:nvSpPr>
        <p:spPr/>
        <p:txBody>
          <a:bodyPr/>
          <a:lstStyle>
            <a:lvl1pPr>
              <a:defRPr/>
            </a:lvl1pPr>
          </a:lstStyle>
          <a:p>
            <a:fld id="{29A0B939-F4B4-4AFD-9D7C-667369CB310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r>
              <a:rPr lang="en-GB"/>
              <a:t>Overseas volunteering</a:t>
            </a:r>
          </a:p>
        </p:txBody>
      </p:sp>
      <p:sp>
        <p:nvSpPr>
          <p:cNvPr id="7" name="Slide Number Placeholder 6"/>
          <p:cNvSpPr>
            <a:spLocks noGrp="1"/>
          </p:cNvSpPr>
          <p:nvPr>
            <p:ph type="sldNum" sz="quarter" idx="12"/>
          </p:nvPr>
        </p:nvSpPr>
        <p:spPr/>
        <p:txBody>
          <a:bodyPr/>
          <a:lstStyle>
            <a:lvl1pPr>
              <a:defRPr/>
            </a:lvl1pPr>
          </a:lstStyle>
          <a:p>
            <a:fld id="{C8F6E90E-A5DF-43A0-BC75-B3773CD8123C}"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r>
              <a:rPr lang="en-GB"/>
              <a:t>Overseas volunteering</a:t>
            </a:r>
          </a:p>
        </p:txBody>
      </p:sp>
      <p:sp>
        <p:nvSpPr>
          <p:cNvPr id="7" name="Slide Number Placeholder 6"/>
          <p:cNvSpPr>
            <a:spLocks noGrp="1"/>
          </p:cNvSpPr>
          <p:nvPr>
            <p:ph type="sldNum" sz="quarter" idx="12"/>
          </p:nvPr>
        </p:nvSpPr>
        <p:spPr/>
        <p:txBody>
          <a:bodyPr/>
          <a:lstStyle>
            <a:lvl1pPr>
              <a:defRPr/>
            </a:lvl1pPr>
          </a:lstStyle>
          <a:p>
            <a:fld id="{5819B529-7853-4A9B-8D87-C60E88E08DFF}"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accent2">
                <a:gamma/>
                <a:shade val="20000"/>
                <a:invGamma/>
              </a:schemeClr>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r>
              <a:rPr lang="en-GB"/>
              <a:t>Overseas volunteering</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F097EA26-4611-4B4D-9334-619008061609}"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oscovolunteeraction.co.uk/"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hyperlink" Target="mailto:education@columbans.co.u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boscovolunteeraction.co.uk/"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mailto:education@columbans.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476252"/>
            <a:ext cx="9144000" cy="4968875"/>
          </a:xfrm>
        </p:spPr>
        <p:txBody>
          <a:bodyPr/>
          <a:lstStyle/>
          <a:p>
            <a:r>
              <a:rPr lang="en-GB" sz="6000" b="1" dirty="0" smtClean="0"/>
              <a:t>Engaging young(</a:t>
            </a:r>
            <a:r>
              <a:rPr lang="en-GB" sz="6000" b="1" dirty="0" err="1" smtClean="0"/>
              <a:t>er</a:t>
            </a:r>
            <a:r>
              <a:rPr lang="en-GB" sz="6000" b="1" dirty="0" smtClean="0"/>
              <a:t>) people with </a:t>
            </a:r>
            <a:br>
              <a:rPr lang="en-GB" sz="6000" b="1" dirty="0" smtClean="0"/>
            </a:br>
            <a:r>
              <a:rPr lang="en-GB" sz="6000" b="1" dirty="0" smtClean="0"/>
              <a:t>‘Justice and Peace’</a:t>
            </a:r>
            <a:endParaRPr lang="en-GB" sz="6000" dirty="0"/>
          </a:p>
        </p:txBody>
      </p:sp>
      <p:sp>
        <p:nvSpPr>
          <p:cNvPr id="2051" name="Rectangle 3"/>
          <p:cNvSpPr>
            <a:spLocks noGrp="1" noChangeArrowheads="1"/>
          </p:cNvSpPr>
          <p:nvPr>
            <p:ph type="subTitle" idx="1"/>
          </p:nvPr>
        </p:nvSpPr>
        <p:spPr>
          <a:xfrm>
            <a:off x="1403648" y="5589242"/>
            <a:ext cx="6400800" cy="911225"/>
          </a:xfrm>
        </p:spPr>
        <p:txBody>
          <a:bodyPr/>
          <a:lstStyle/>
          <a:p>
            <a:r>
              <a:rPr lang="en-GB" sz="2000" b="1" dirty="0" smtClean="0"/>
              <a:t>James </a:t>
            </a:r>
            <a:r>
              <a:rPr lang="en-GB" sz="2000" b="1" dirty="0" err="1" smtClean="0"/>
              <a:t>Trewby</a:t>
            </a:r>
            <a:endParaRPr lang="en-GB" sz="2000" b="1" dirty="0" smtClean="0"/>
          </a:p>
          <a:p>
            <a:r>
              <a:rPr lang="en-GB" sz="2000" dirty="0"/>
              <a:t>Columban Justice and Peace </a:t>
            </a:r>
            <a:r>
              <a:rPr lang="en-GB" sz="2000" dirty="0" smtClean="0"/>
              <a:t>Education</a:t>
            </a:r>
            <a:endParaRPr lang="en-GB"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468313" y="0"/>
            <a:ext cx="8229600" cy="1143000"/>
          </a:xfrm>
        </p:spPr>
        <p:txBody>
          <a:bodyPr/>
          <a:lstStyle/>
          <a:p>
            <a:r>
              <a:rPr lang="en-GB" sz="4800" b="1" dirty="0" smtClean="0"/>
              <a:t>Where learning happens?</a:t>
            </a:r>
            <a:endParaRPr lang="en-GB" sz="4800" b="1" dirty="0"/>
          </a:p>
        </p:txBody>
      </p:sp>
      <p:sp>
        <p:nvSpPr>
          <p:cNvPr id="299011" name="Rectangle 3"/>
          <p:cNvSpPr>
            <a:spLocks noGrp="1" noChangeArrowheads="1"/>
          </p:cNvSpPr>
          <p:nvPr>
            <p:ph type="body" idx="1"/>
          </p:nvPr>
        </p:nvSpPr>
        <p:spPr>
          <a:xfrm>
            <a:off x="251521" y="1196752"/>
            <a:ext cx="8641655" cy="5257800"/>
          </a:xfrm>
        </p:spPr>
        <p:txBody>
          <a:bodyPr/>
          <a:lstStyle/>
          <a:p>
            <a:pPr marL="0" indent="0">
              <a:buNone/>
            </a:pPr>
            <a:r>
              <a:rPr lang="en-GB" b="1" dirty="0" smtClean="0"/>
              <a:t>The role of formal education</a:t>
            </a:r>
            <a:endParaRPr lang="en-GB" sz="700" b="1" dirty="0" smtClean="0"/>
          </a:p>
          <a:p>
            <a:r>
              <a:rPr lang="en-GB" dirty="0" smtClean="0"/>
              <a:t>Conflicting results</a:t>
            </a:r>
          </a:p>
          <a:p>
            <a:r>
              <a:rPr lang="en-GB" dirty="0" smtClean="0"/>
              <a:t>Soft/Critical</a:t>
            </a:r>
          </a:p>
          <a:p>
            <a:pPr lvl="1"/>
            <a:r>
              <a:rPr lang="en-GB" dirty="0" smtClean="0"/>
              <a:t>Fundraising?</a:t>
            </a:r>
          </a:p>
          <a:p>
            <a:pPr lvl="1"/>
            <a:r>
              <a:rPr lang="en-GB" dirty="0" smtClean="0"/>
              <a:t>Action? “Just depressing” </a:t>
            </a:r>
          </a:p>
          <a:p>
            <a:r>
              <a:rPr lang="en-GB" dirty="0" smtClean="0"/>
              <a:t>Experiences rather                                     than what taught?</a:t>
            </a:r>
          </a:p>
          <a:p>
            <a:pPr marL="0" indent="0">
              <a:buNone/>
            </a:pPr>
            <a:r>
              <a:rPr lang="en-GB" dirty="0" smtClean="0"/>
              <a:t>  </a:t>
            </a:r>
          </a:p>
          <a:p>
            <a:pPr>
              <a:buFontTx/>
              <a:buNone/>
            </a:pPr>
            <a:endParaRPr lang="en-GB"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4005064"/>
            <a:ext cx="4176464" cy="2439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075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468313" y="0"/>
            <a:ext cx="8229600" cy="1143000"/>
          </a:xfrm>
        </p:spPr>
        <p:txBody>
          <a:bodyPr/>
          <a:lstStyle/>
          <a:p>
            <a:r>
              <a:rPr lang="en-GB" sz="4800" b="1" dirty="0" smtClean="0"/>
              <a:t>Ideas and approaches</a:t>
            </a:r>
            <a:endParaRPr lang="en-GB" sz="4800" b="1" dirty="0"/>
          </a:p>
        </p:txBody>
      </p:sp>
      <p:sp>
        <p:nvSpPr>
          <p:cNvPr id="308230" name="Rectangle 6"/>
          <p:cNvSpPr>
            <a:spLocks noChangeArrowheads="1"/>
          </p:cNvSpPr>
          <p:nvPr/>
        </p:nvSpPr>
        <p:spPr bwMode="auto">
          <a:xfrm>
            <a:off x="311016" y="1052736"/>
            <a:ext cx="8725479" cy="5257800"/>
          </a:xfrm>
          <a:prstGeom prst="rect">
            <a:avLst/>
          </a:prstGeom>
          <a:noFill/>
          <a:ln w="9525">
            <a:noFill/>
            <a:miter lim="800000"/>
            <a:headEnd/>
            <a:tailEnd/>
          </a:ln>
          <a:effectLst/>
        </p:spPr>
        <p:txBody>
          <a:bodyPr/>
          <a:lstStyle/>
          <a:p>
            <a:pPr marL="342900" indent="-342900" algn="l">
              <a:spcBef>
                <a:spcPct val="20000"/>
              </a:spcBef>
              <a:buFontTx/>
              <a:buChar char="•"/>
            </a:pPr>
            <a:r>
              <a:rPr lang="en-GB" sz="4000" dirty="0" smtClean="0">
                <a:solidFill>
                  <a:schemeClr val="bg1"/>
                </a:solidFill>
              </a:rPr>
              <a:t>Learning through encounter/experience</a:t>
            </a:r>
          </a:p>
          <a:p>
            <a:pPr marL="342900" indent="-342900" algn="l">
              <a:spcBef>
                <a:spcPct val="20000"/>
              </a:spcBef>
              <a:buFontTx/>
              <a:buChar char="•"/>
            </a:pPr>
            <a:endParaRPr lang="en-GB" sz="1000" dirty="0" smtClean="0">
              <a:solidFill>
                <a:schemeClr val="accent2"/>
              </a:solidFill>
            </a:endParaRPr>
          </a:p>
          <a:p>
            <a:pPr marL="342900" indent="-342900" algn="l">
              <a:spcBef>
                <a:spcPct val="20000"/>
              </a:spcBef>
              <a:buFontTx/>
              <a:buChar char="•"/>
            </a:pPr>
            <a:r>
              <a:rPr lang="en-GB" sz="4000" dirty="0" smtClean="0">
                <a:solidFill>
                  <a:schemeClr val="accent2"/>
                </a:solidFill>
              </a:rPr>
              <a:t>Focus on values and tools not issues</a:t>
            </a:r>
          </a:p>
          <a:p>
            <a:pPr algn="l">
              <a:spcBef>
                <a:spcPct val="20000"/>
              </a:spcBef>
            </a:pPr>
            <a:endParaRPr lang="en-GB" sz="1000" dirty="0" smtClean="0">
              <a:solidFill>
                <a:schemeClr val="accent2"/>
              </a:solidFill>
            </a:endParaRPr>
          </a:p>
          <a:p>
            <a:pPr marL="342900" indent="-342900" algn="l">
              <a:spcBef>
                <a:spcPct val="20000"/>
              </a:spcBef>
              <a:buFontTx/>
              <a:buChar char="•"/>
            </a:pPr>
            <a:r>
              <a:rPr lang="en-GB" sz="4000" dirty="0">
                <a:solidFill>
                  <a:schemeClr val="accent2"/>
                </a:solidFill>
              </a:rPr>
              <a:t>Who’s the best person for the job?</a:t>
            </a:r>
          </a:p>
          <a:p>
            <a:pPr algn="l">
              <a:spcBef>
                <a:spcPct val="20000"/>
              </a:spcBef>
            </a:pPr>
            <a:endParaRPr lang="en-GB" sz="1000" dirty="0" smtClean="0">
              <a:solidFill>
                <a:schemeClr val="accent2"/>
              </a:solidFill>
            </a:endParaRPr>
          </a:p>
          <a:p>
            <a:pPr marL="342900" indent="-342900" algn="l">
              <a:spcBef>
                <a:spcPct val="20000"/>
              </a:spcBef>
              <a:buFontTx/>
              <a:buChar char="•"/>
            </a:pPr>
            <a:r>
              <a:rPr lang="en-GB" sz="4000" dirty="0" smtClean="0">
                <a:solidFill>
                  <a:schemeClr val="accent2"/>
                </a:solidFill>
              </a:rPr>
              <a:t>Exploring engagement with families</a:t>
            </a:r>
          </a:p>
          <a:p>
            <a:pPr marL="342900" indent="-342900" algn="l">
              <a:spcBef>
                <a:spcPct val="20000"/>
              </a:spcBef>
              <a:buFontTx/>
              <a:buChar char="•"/>
            </a:pPr>
            <a:endParaRPr lang="en-GB" sz="1200" dirty="0" smtClean="0">
              <a:solidFill>
                <a:schemeClr val="accent2"/>
              </a:solidFill>
            </a:endParaRPr>
          </a:p>
          <a:p>
            <a:pPr algn="l">
              <a:spcBef>
                <a:spcPct val="20000"/>
              </a:spcBef>
            </a:pPr>
            <a:endParaRPr lang="en-GB" sz="2000" dirty="0" smtClean="0">
              <a:solidFill>
                <a:schemeClr val="accent2"/>
              </a:solidFill>
            </a:endParaRPr>
          </a:p>
          <a:p>
            <a:pPr algn="l">
              <a:spcBef>
                <a:spcPct val="20000"/>
              </a:spcBef>
            </a:pPr>
            <a:endParaRPr lang="en-GB" sz="3600" dirty="0">
              <a:solidFill>
                <a:schemeClr val="accent2"/>
              </a:solidFill>
            </a:endParaRPr>
          </a:p>
        </p:txBody>
      </p:sp>
    </p:spTree>
    <p:extLst>
      <p:ext uri="{BB962C8B-B14F-4D97-AF65-F5344CB8AC3E}">
        <p14:creationId xmlns:p14="http://schemas.microsoft.com/office/powerpoint/2010/main" val="31868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85647" y="2348880"/>
            <a:ext cx="6339595" cy="2031690"/>
          </a:xfrm>
        </p:spPr>
        <p:txBody>
          <a:bodyPr/>
          <a:lstStyle/>
          <a:p>
            <a:endParaRPr lang="en-GB" sz="750" dirty="0"/>
          </a:p>
          <a:p>
            <a:r>
              <a:rPr lang="en-GB" sz="3000" dirty="0"/>
              <a:t>Many thanks</a:t>
            </a:r>
          </a:p>
          <a:p>
            <a:endParaRPr lang="en-GB" sz="3000" dirty="0">
              <a:hlinkClick r:id="rId3"/>
            </a:endParaRPr>
          </a:p>
          <a:p>
            <a:r>
              <a:rPr lang="en-GB" sz="3000" dirty="0">
                <a:hlinkClick r:id="rId4"/>
              </a:rPr>
              <a:t>education@columbans.co.uk</a:t>
            </a:r>
            <a:endParaRPr lang="en-GB" sz="3000" dirty="0"/>
          </a:p>
          <a:p>
            <a:endParaRPr lang="en-GB" sz="3000" dirty="0"/>
          </a:p>
          <a:p>
            <a:endParaRPr lang="en-GB" sz="3000" dirty="0"/>
          </a:p>
          <a:p>
            <a:endParaRPr lang="en-GB" sz="3000"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897" y="857250"/>
            <a:ext cx="6911104" cy="5104280"/>
          </a:xfrm>
          <a:prstGeom prst="rect">
            <a:avLst/>
          </a:prstGeom>
        </p:spPr>
      </p:pic>
    </p:spTree>
    <p:extLst>
      <p:ext uri="{BB962C8B-B14F-4D97-AF65-F5344CB8AC3E}">
        <p14:creationId xmlns:p14="http://schemas.microsoft.com/office/powerpoint/2010/main" val="1151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body" idx="1"/>
          </p:nvPr>
        </p:nvSpPr>
        <p:spPr>
          <a:xfrm>
            <a:off x="395536" y="1117898"/>
            <a:ext cx="8280779" cy="4429125"/>
          </a:xfrm>
        </p:spPr>
        <p:txBody>
          <a:bodyPr/>
          <a:lstStyle/>
          <a:p>
            <a:pPr>
              <a:lnSpc>
                <a:spcPct val="90000"/>
              </a:lnSpc>
            </a:pPr>
            <a:endParaRPr lang="en-GB" altLang="en-US" dirty="0"/>
          </a:p>
          <a:p>
            <a:pPr marL="0" indent="0">
              <a:lnSpc>
                <a:spcPct val="90000"/>
              </a:lnSpc>
              <a:buNone/>
            </a:pPr>
            <a:r>
              <a:rPr lang="en-GB" i="1" dirty="0"/>
              <a:t>“When he had washed their feet and put on his clothes again he went back to the table. ‘Do you understand’ he said ‘what I have done to you? You call me Master and Lord, and rightly; so I am. If I, then, the Lord and Master, have washed your feet, you should wash each other’s feet. I have given you an example so that you may copy what I have done to you.” </a:t>
            </a:r>
            <a:endParaRPr lang="en-GB" i="1" dirty="0" smtClean="0"/>
          </a:p>
          <a:p>
            <a:pPr marL="0" indent="0" algn="r">
              <a:lnSpc>
                <a:spcPct val="90000"/>
              </a:lnSpc>
              <a:buNone/>
            </a:pPr>
            <a:r>
              <a:rPr lang="en-GB" dirty="0" smtClean="0"/>
              <a:t>John </a:t>
            </a:r>
            <a:r>
              <a:rPr lang="en-GB" dirty="0"/>
              <a:t>13: </a:t>
            </a:r>
            <a:r>
              <a:rPr lang="en-GB" dirty="0" smtClean="0"/>
              <a:t>1-15</a:t>
            </a:r>
            <a:endParaRPr lang="en-GB" altLang="en-US" dirty="0"/>
          </a:p>
        </p:txBody>
      </p:sp>
      <p:sp>
        <p:nvSpPr>
          <p:cNvPr id="302083" name="Rectangle 3"/>
          <p:cNvSpPr>
            <a:spLocks noGrp="1" noChangeArrowheads="1"/>
          </p:cNvSpPr>
          <p:nvPr>
            <p:ph type="title"/>
          </p:nvPr>
        </p:nvSpPr>
        <p:spPr>
          <a:xfrm>
            <a:off x="683568" y="260648"/>
            <a:ext cx="7272808" cy="857250"/>
          </a:xfrm>
          <a:noFill/>
          <a:ln/>
        </p:spPr>
        <p:txBody>
          <a:bodyPr/>
          <a:lstStyle/>
          <a:p>
            <a:r>
              <a:rPr lang="en-GB" altLang="en-US" sz="4800" b="1" dirty="0"/>
              <a:t>Experiential Learning</a:t>
            </a:r>
          </a:p>
        </p:txBody>
      </p:sp>
    </p:spTree>
    <p:extLst>
      <p:ext uri="{BB962C8B-B14F-4D97-AF65-F5344CB8AC3E}">
        <p14:creationId xmlns:p14="http://schemas.microsoft.com/office/powerpoint/2010/main" val="402812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51" y="713949"/>
            <a:ext cx="4745156" cy="3558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1182" y="713949"/>
            <a:ext cx="4854764" cy="3641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https://static1.squarespace.com/static/5745465962cd94550e5f21b8/t/57bed374b8a79b77a142a869/1472123774019/?format=500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9048" y="3204066"/>
            <a:ext cx="3728914" cy="2796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06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468313" y="0"/>
            <a:ext cx="8229600" cy="1143000"/>
          </a:xfrm>
        </p:spPr>
        <p:txBody>
          <a:bodyPr/>
          <a:lstStyle/>
          <a:p>
            <a:r>
              <a:rPr lang="en-GB" sz="4800" b="1" dirty="0"/>
              <a:t>Ideas and approaches</a:t>
            </a:r>
          </a:p>
        </p:txBody>
      </p:sp>
      <p:sp>
        <p:nvSpPr>
          <p:cNvPr id="308230" name="Rectangle 6"/>
          <p:cNvSpPr>
            <a:spLocks noChangeArrowheads="1"/>
          </p:cNvSpPr>
          <p:nvPr/>
        </p:nvSpPr>
        <p:spPr bwMode="auto">
          <a:xfrm>
            <a:off x="311016" y="1052736"/>
            <a:ext cx="8725479" cy="5257800"/>
          </a:xfrm>
          <a:prstGeom prst="rect">
            <a:avLst/>
          </a:prstGeom>
          <a:noFill/>
          <a:ln w="9525">
            <a:noFill/>
            <a:miter lim="800000"/>
            <a:headEnd/>
            <a:tailEnd/>
          </a:ln>
          <a:effectLst/>
        </p:spPr>
        <p:txBody>
          <a:bodyPr/>
          <a:lstStyle/>
          <a:p>
            <a:pPr marL="342900" indent="-342900" algn="l">
              <a:spcBef>
                <a:spcPct val="20000"/>
              </a:spcBef>
              <a:buFontTx/>
              <a:buChar char="•"/>
            </a:pPr>
            <a:r>
              <a:rPr lang="en-GB" sz="4000" dirty="0" smtClean="0">
                <a:solidFill>
                  <a:schemeClr val="bg1"/>
                </a:solidFill>
              </a:rPr>
              <a:t>Learning through encounter/experience</a:t>
            </a:r>
          </a:p>
          <a:p>
            <a:pPr marL="342900" indent="-342900" algn="l">
              <a:spcBef>
                <a:spcPct val="20000"/>
              </a:spcBef>
              <a:buFontTx/>
              <a:buChar char="•"/>
            </a:pPr>
            <a:endParaRPr lang="en-GB" sz="1000" dirty="0" smtClean="0">
              <a:solidFill>
                <a:schemeClr val="bg1"/>
              </a:solidFill>
            </a:endParaRPr>
          </a:p>
          <a:p>
            <a:pPr marL="342900" indent="-342900" algn="l">
              <a:spcBef>
                <a:spcPct val="20000"/>
              </a:spcBef>
              <a:buFontTx/>
              <a:buChar char="•"/>
            </a:pPr>
            <a:r>
              <a:rPr lang="en-GB" sz="4000" dirty="0" smtClean="0">
                <a:solidFill>
                  <a:schemeClr val="bg1"/>
                </a:solidFill>
              </a:rPr>
              <a:t>Focus on values and tools not issues</a:t>
            </a:r>
          </a:p>
          <a:p>
            <a:pPr algn="l">
              <a:spcBef>
                <a:spcPct val="20000"/>
              </a:spcBef>
            </a:pPr>
            <a:endParaRPr lang="en-GB" sz="1000" dirty="0" smtClean="0">
              <a:solidFill>
                <a:schemeClr val="accent2"/>
              </a:solidFill>
            </a:endParaRPr>
          </a:p>
          <a:p>
            <a:pPr marL="342900" indent="-342900" algn="l">
              <a:spcBef>
                <a:spcPct val="20000"/>
              </a:spcBef>
              <a:buFontTx/>
              <a:buChar char="•"/>
            </a:pPr>
            <a:r>
              <a:rPr lang="en-GB" sz="4000" dirty="0">
                <a:solidFill>
                  <a:schemeClr val="accent2"/>
                </a:solidFill>
              </a:rPr>
              <a:t>Who’s the best person for the job?</a:t>
            </a:r>
          </a:p>
          <a:p>
            <a:pPr algn="l">
              <a:spcBef>
                <a:spcPct val="20000"/>
              </a:spcBef>
            </a:pPr>
            <a:endParaRPr lang="en-GB" sz="1000" dirty="0" smtClean="0">
              <a:solidFill>
                <a:schemeClr val="accent2"/>
              </a:solidFill>
            </a:endParaRPr>
          </a:p>
          <a:p>
            <a:pPr marL="342900" indent="-342900" algn="l">
              <a:spcBef>
                <a:spcPct val="20000"/>
              </a:spcBef>
              <a:buFontTx/>
              <a:buChar char="•"/>
            </a:pPr>
            <a:r>
              <a:rPr lang="en-GB" sz="4000" dirty="0" smtClean="0">
                <a:solidFill>
                  <a:schemeClr val="accent2"/>
                </a:solidFill>
              </a:rPr>
              <a:t>Exploring engagement with families</a:t>
            </a:r>
          </a:p>
          <a:p>
            <a:pPr marL="342900" indent="-342900" algn="l">
              <a:spcBef>
                <a:spcPct val="20000"/>
              </a:spcBef>
              <a:buFontTx/>
              <a:buChar char="•"/>
            </a:pPr>
            <a:endParaRPr lang="en-GB" sz="1200" dirty="0" smtClean="0">
              <a:solidFill>
                <a:schemeClr val="accent2"/>
              </a:solidFill>
            </a:endParaRPr>
          </a:p>
          <a:p>
            <a:pPr algn="l">
              <a:spcBef>
                <a:spcPct val="20000"/>
              </a:spcBef>
            </a:pPr>
            <a:endParaRPr lang="en-GB" sz="2000" dirty="0" smtClean="0">
              <a:solidFill>
                <a:schemeClr val="accent2"/>
              </a:solidFill>
            </a:endParaRPr>
          </a:p>
          <a:p>
            <a:pPr algn="l">
              <a:spcBef>
                <a:spcPct val="20000"/>
              </a:spcBef>
            </a:pPr>
            <a:endParaRPr lang="en-GB" sz="3600" dirty="0">
              <a:solidFill>
                <a:schemeClr val="accent2"/>
              </a:solidFill>
            </a:endParaRPr>
          </a:p>
        </p:txBody>
      </p:sp>
    </p:spTree>
    <p:extLst>
      <p:ext uri="{BB962C8B-B14F-4D97-AF65-F5344CB8AC3E}">
        <p14:creationId xmlns:p14="http://schemas.microsoft.com/office/powerpoint/2010/main" val="126151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467544" y="404664"/>
            <a:ext cx="8229600" cy="1143000"/>
          </a:xfrm>
        </p:spPr>
        <p:txBody>
          <a:bodyPr/>
          <a:lstStyle/>
          <a:p>
            <a:r>
              <a:rPr lang="en-GB" sz="4800" b="1" dirty="0" smtClean="0"/>
              <a:t>Broker issues</a:t>
            </a:r>
            <a:endParaRPr lang="en-GB" sz="4800" b="1" dirty="0"/>
          </a:p>
        </p:txBody>
      </p:sp>
      <p:graphicFrame>
        <p:nvGraphicFramePr>
          <p:cNvPr id="5" name="Diagram 4"/>
          <p:cNvGraphicFramePr/>
          <p:nvPr>
            <p:extLst>
              <p:ext uri="{D42A27DB-BD31-4B8C-83A1-F6EECF244321}">
                <p14:modId xmlns:p14="http://schemas.microsoft.com/office/powerpoint/2010/main" val="697353712"/>
              </p:ext>
            </p:extLst>
          </p:nvPr>
        </p:nvGraphicFramePr>
        <p:xfrm>
          <a:off x="383632" y="1844824"/>
          <a:ext cx="8316416"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752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468313" y="0"/>
            <a:ext cx="8229600" cy="1143000"/>
          </a:xfrm>
        </p:spPr>
        <p:txBody>
          <a:bodyPr/>
          <a:lstStyle/>
          <a:p>
            <a:r>
              <a:rPr lang="en-GB" sz="4800" b="1" dirty="0"/>
              <a:t>Ideas and approaches</a:t>
            </a:r>
          </a:p>
        </p:txBody>
      </p:sp>
      <p:sp>
        <p:nvSpPr>
          <p:cNvPr id="308230" name="Rectangle 6"/>
          <p:cNvSpPr>
            <a:spLocks noChangeArrowheads="1"/>
          </p:cNvSpPr>
          <p:nvPr/>
        </p:nvSpPr>
        <p:spPr bwMode="auto">
          <a:xfrm>
            <a:off x="311016" y="1052736"/>
            <a:ext cx="8725479" cy="5257800"/>
          </a:xfrm>
          <a:prstGeom prst="rect">
            <a:avLst/>
          </a:prstGeom>
          <a:noFill/>
          <a:ln w="9525">
            <a:noFill/>
            <a:miter lim="800000"/>
            <a:headEnd/>
            <a:tailEnd/>
          </a:ln>
          <a:effectLst/>
        </p:spPr>
        <p:txBody>
          <a:bodyPr/>
          <a:lstStyle/>
          <a:p>
            <a:pPr marL="342900" indent="-342900" algn="l">
              <a:spcBef>
                <a:spcPct val="20000"/>
              </a:spcBef>
              <a:buFontTx/>
              <a:buChar char="•"/>
            </a:pPr>
            <a:r>
              <a:rPr lang="en-GB" sz="4000" dirty="0" smtClean="0">
                <a:solidFill>
                  <a:schemeClr val="bg1"/>
                </a:solidFill>
              </a:rPr>
              <a:t>Learning through encounter/experience</a:t>
            </a:r>
          </a:p>
          <a:p>
            <a:pPr marL="342900" indent="-342900" algn="l">
              <a:spcBef>
                <a:spcPct val="20000"/>
              </a:spcBef>
              <a:buFontTx/>
              <a:buChar char="•"/>
            </a:pPr>
            <a:endParaRPr lang="en-GB" sz="1000" dirty="0" smtClean="0">
              <a:solidFill>
                <a:schemeClr val="bg1"/>
              </a:solidFill>
            </a:endParaRPr>
          </a:p>
          <a:p>
            <a:pPr marL="342900" indent="-342900" algn="l">
              <a:spcBef>
                <a:spcPct val="20000"/>
              </a:spcBef>
              <a:buFontTx/>
              <a:buChar char="•"/>
            </a:pPr>
            <a:r>
              <a:rPr lang="en-GB" sz="4000" dirty="0">
                <a:solidFill>
                  <a:schemeClr val="bg1"/>
                </a:solidFill>
              </a:rPr>
              <a:t>Focus on values and tools not issues</a:t>
            </a:r>
          </a:p>
          <a:p>
            <a:pPr algn="l">
              <a:spcBef>
                <a:spcPct val="20000"/>
              </a:spcBef>
            </a:pPr>
            <a:endParaRPr lang="en-GB" sz="1000" dirty="0" smtClean="0">
              <a:solidFill>
                <a:schemeClr val="bg1"/>
              </a:solidFill>
            </a:endParaRPr>
          </a:p>
          <a:p>
            <a:pPr marL="342900" indent="-342900" algn="l">
              <a:spcBef>
                <a:spcPct val="20000"/>
              </a:spcBef>
              <a:buFontTx/>
              <a:buChar char="•"/>
            </a:pPr>
            <a:r>
              <a:rPr lang="en-GB" sz="4000" dirty="0" smtClean="0">
                <a:solidFill>
                  <a:schemeClr val="bg1"/>
                </a:solidFill>
              </a:rPr>
              <a:t>Who’s the best person for the job?</a:t>
            </a:r>
          </a:p>
          <a:p>
            <a:pPr algn="l">
              <a:spcBef>
                <a:spcPct val="20000"/>
              </a:spcBef>
            </a:pPr>
            <a:endParaRPr lang="en-GB" sz="1000" dirty="0" smtClean="0">
              <a:solidFill>
                <a:schemeClr val="accent2"/>
              </a:solidFill>
            </a:endParaRPr>
          </a:p>
          <a:p>
            <a:pPr marL="342900" indent="-342900" algn="l">
              <a:spcBef>
                <a:spcPct val="20000"/>
              </a:spcBef>
              <a:buFontTx/>
              <a:buChar char="•"/>
            </a:pPr>
            <a:r>
              <a:rPr lang="en-GB" sz="4000" dirty="0" smtClean="0">
                <a:solidFill>
                  <a:schemeClr val="accent2"/>
                </a:solidFill>
              </a:rPr>
              <a:t>Exploring engagement with families</a:t>
            </a:r>
          </a:p>
          <a:p>
            <a:pPr marL="342900" indent="-342900" algn="l">
              <a:spcBef>
                <a:spcPct val="20000"/>
              </a:spcBef>
              <a:buFontTx/>
              <a:buChar char="•"/>
            </a:pPr>
            <a:endParaRPr lang="en-GB" sz="1200" dirty="0" smtClean="0">
              <a:solidFill>
                <a:schemeClr val="accent2"/>
              </a:solidFill>
            </a:endParaRPr>
          </a:p>
          <a:p>
            <a:pPr algn="l">
              <a:spcBef>
                <a:spcPct val="20000"/>
              </a:spcBef>
            </a:pPr>
            <a:endParaRPr lang="en-GB" sz="2000" dirty="0" smtClean="0">
              <a:solidFill>
                <a:schemeClr val="accent2"/>
              </a:solidFill>
            </a:endParaRPr>
          </a:p>
          <a:p>
            <a:pPr algn="l">
              <a:spcBef>
                <a:spcPct val="20000"/>
              </a:spcBef>
            </a:pPr>
            <a:endParaRPr lang="en-GB" sz="3600" dirty="0">
              <a:solidFill>
                <a:schemeClr val="accent2"/>
              </a:solidFill>
            </a:endParaRPr>
          </a:p>
        </p:txBody>
      </p:sp>
    </p:spTree>
    <p:extLst>
      <p:ext uri="{BB962C8B-B14F-4D97-AF65-F5344CB8AC3E}">
        <p14:creationId xmlns:p14="http://schemas.microsoft.com/office/powerpoint/2010/main" val="6580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476252"/>
            <a:ext cx="9144000" cy="4968875"/>
          </a:xfrm>
        </p:spPr>
        <p:txBody>
          <a:bodyPr/>
          <a:lstStyle/>
          <a:p>
            <a:r>
              <a:rPr lang="en-GB" sz="6000" b="1" dirty="0" smtClean="0"/>
              <a:t>I recognise you…</a:t>
            </a:r>
            <a:endParaRPr lang="en-GB" sz="6000" dirty="0"/>
          </a:p>
        </p:txBody>
      </p:sp>
    </p:spTree>
    <p:extLst>
      <p:ext uri="{BB962C8B-B14F-4D97-AF65-F5344CB8AC3E}">
        <p14:creationId xmlns:p14="http://schemas.microsoft.com/office/powerpoint/2010/main" val="90535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9181" y="34607"/>
            <a:ext cx="9253182" cy="85725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r>
              <a:rPr lang="en-GB" sz="3600" b="1" kern="0" dirty="0"/>
              <a:t>Examples: Prisons, homeless, refugees</a:t>
            </a:r>
          </a:p>
        </p:txBody>
      </p:sp>
      <p:sp>
        <p:nvSpPr>
          <p:cNvPr id="7" name="Text Box 3"/>
          <p:cNvSpPr txBox="1">
            <a:spLocks noChangeArrowheads="1"/>
          </p:cNvSpPr>
          <p:nvPr/>
        </p:nvSpPr>
        <p:spPr bwMode="auto">
          <a:xfrm>
            <a:off x="3163100" y="850314"/>
            <a:ext cx="5753988"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solidFill>
                  <a:schemeClr val="bg1"/>
                </a:solidFill>
              </a:rPr>
              <a:t>Youth worker, sleep out</a:t>
            </a:r>
          </a:p>
          <a:p>
            <a:r>
              <a:rPr lang="en-GB" sz="2400" b="1" dirty="0">
                <a:solidFill>
                  <a:schemeClr val="bg1"/>
                </a:solidFill>
              </a:rPr>
              <a:t>“I can’t write about what it feels like to lay your head on a pavement every night, or how it feels to have nowhere private to go to the toilet. But I can say that I learned an awful lot. Mainly about how much I don’t know. It was a quiet kind of learning; a brief but sobering education that gently shook my shoulders in a very practical and unassuming kind of way. It has left me with questions, questions about justice, human dignity, charity and statutory responsibility. And it has challenged me to play my small part in campaigning for change.”</a:t>
            </a:r>
            <a:endParaRPr lang="en-GB" sz="2400" dirty="0">
              <a:solidFill>
                <a:schemeClr val="bg1"/>
              </a:solidFill>
            </a:endParaRPr>
          </a:p>
        </p:txBody>
      </p:sp>
      <p:pic>
        <p:nvPicPr>
          <p:cNvPr id="6145" name="Picture 1" descr="H:\Documents\Articles\Homeless\ColumbanGroupS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196752"/>
            <a:ext cx="2911580" cy="517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91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468313" y="0"/>
            <a:ext cx="8229600" cy="1143000"/>
          </a:xfrm>
        </p:spPr>
        <p:txBody>
          <a:bodyPr/>
          <a:lstStyle/>
          <a:p>
            <a:r>
              <a:rPr lang="en-GB" sz="4800" b="1" dirty="0" smtClean="0"/>
              <a:t>My background</a:t>
            </a:r>
            <a:endParaRPr lang="en-GB" sz="4800" b="1" dirty="0"/>
          </a:p>
        </p:txBody>
      </p:sp>
      <p:sp>
        <p:nvSpPr>
          <p:cNvPr id="308230" name="Rectangle 6"/>
          <p:cNvSpPr>
            <a:spLocks noChangeArrowheads="1"/>
          </p:cNvSpPr>
          <p:nvPr/>
        </p:nvSpPr>
        <p:spPr bwMode="auto">
          <a:xfrm>
            <a:off x="311017" y="1052736"/>
            <a:ext cx="8353622" cy="5257800"/>
          </a:xfrm>
          <a:prstGeom prst="rect">
            <a:avLst/>
          </a:prstGeom>
          <a:noFill/>
          <a:ln w="9525">
            <a:noFill/>
            <a:miter lim="800000"/>
            <a:headEnd/>
            <a:tailEnd/>
          </a:ln>
          <a:effectLst/>
        </p:spPr>
        <p:txBody>
          <a:bodyPr/>
          <a:lstStyle/>
          <a:p>
            <a:pPr algn="l" fontAlgn="auto">
              <a:lnSpc>
                <a:spcPct val="150000"/>
              </a:lnSpc>
              <a:spcBef>
                <a:spcPct val="20000"/>
              </a:spcBef>
              <a:spcAft>
                <a:spcPts val="0"/>
              </a:spcAft>
            </a:pPr>
            <a:r>
              <a:rPr lang="en-GB" sz="3200" dirty="0">
                <a:solidFill>
                  <a:srgbClr val="FFFFFF"/>
                </a:solidFill>
                <a:latin typeface="Arial"/>
              </a:rPr>
              <a:t>- Teaching</a:t>
            </a:r>
          </a:p>
          <a:p>
            <a:pPr algn="l" fontAlgn="auto">
              <a:lnSpc>
                <a:spcPct val="150000"/>
              </a:lnSpc>
              <a:spcBef>
                <a:spcPct val="20000"/>
              </a:spcBef>
              <a:spcAft>
                <a:spcPts val="0"/>
              </a:spcAft>
            </a:pPr>
            <a:r>
              <a:rPr lang="en-GB" sz="3200" dirty="0">
                <a:solidFill>
                  <a:srgbClr val="FFFFFF"/>
                </a:solidFill>
                <a:latin typeface="Arial"/>
              </a:rPr>
              <a:t>- MSc: </a:t>
            </a:r>
            <a:r>
              <a:rPr lang="en-GB" sz="3200" i="1" dirty="0">
                <a:solidFill>
                  <a:srgbClr val="FFFFFF"/>
                </a:solidFill>
                <a:latin typeface="Arial"/>
              </a:rPr>
              <a:t>“A pedagogy of the gap year”</a:t>
            </a:r>
          </a:p>
          <a:p>
            <a:pPr algn="l" fontAlgn="auto">
              <a:lnSpc>
                <a:spcPct val="150000"/>
              </a:lnSpc>
              <a:spcBef>
                <a:spcPct val="20000"/>
              </a:spcBef>
              <a:spcAft>
                <a:spcPts val="0"/>
              </a:spcAft>
            </a:pPr>
            <a:r>
              <a:rPr lang="en-GB" sz="3200" dirty="0">
                <a:solidFill>
                  <a:srgbClr val="FFFFFF"/>
                </a:solidFill>
                <a:latin typeface="Arial"/>
              </a:rPr>
              <a:t>- Bosco Volunteer Action</a:t>
            </a:r>
          </a:p>
          <a:p>
            <a:pPr algn="l" fontAlgn="auto">
              <a:lnSpc>
                <a:spcPct val="150000"/>
              </a:lnSpc>
              <a:spcBef>
                <a:spcPct val="20000"/>
              </a:spcBef>
              <a:spcAft>
                <a:spcPts val="0"/>
              </a:spcAft>
            </a:pPr>
            <a:r>
              <a:rPr lang="en-GB" sz="3200" dirty="0">
                <a:solidFill>
                  <a:srgbClr val="FFFFFF"/>
                </a:solidFill>
                <a:latin typeface="Arial"/>
              </a:rPr>
              <a:t>- PhD </a:t>
            </a:r>
            <a:r>
              <a:rPr lang="en-GB" sz="3200" i="1" dirty="0">
                <a:solidFill>
                  <a:srgbClr val="FFFFFF"/>
                </a:solidFill>
                <a:latin typeface="Arial"/>
              </a:rPr>
              <a:t>“Journeys to and within engagement”</a:t>
            </a:r>
          </a:p>
          <a:p>
            <a:pPr marL="257175" indent="-257175" algn="l" fontAlgn="auto">
              <a:lnSpc>
                <a:spcPct val="150000"/>
              </a:lnSpc>
              <a:spcBef>
                <a:spcPct val="20000"/>
              </a:spcBef>
              <a:spcAft>
                <a:spcPts val="0"/>
              </a:spcAft>
            </a:pPr>
            <a:r>
              <a:rPr lang="en-GB" sz="3200" dirty="0">
                <a:solidFill>
                  <a:srgbClr val="FFFFFF"/>
                </a:solidFill>
                <a:latin typeface="Arial"/>
              </a:rPr>
              <a:t>- Columban Justice and Peace Education</a:t>
            </a:r>
          </a:p>
          <a:p>
            <a:pPr algn="l">
              <a:spcBef>
                <a:spcPct val="20000"/>
              </a:spcBef>
            </a:pPr>
            <a:endParaRPr lang="en-GB" dirty="0" smtClean="0">
              <a:solidFill>
                <a:schemeClr val="bg1"/>
              </a:solidFill>
            </a:endParaRPr>
          </a:p>
          <a:p>
            <a:pPr algn="l">
              <a:spcBef>
                <a:spcPct val="20000"/>
              </a:spcBef>
            </a:pPr>
            <a:endParaRPr lang="en-GB" sz="3200" dirty="0">
              <a:solidFill>
                <a:schemeClr val="bg1"/>
              </a:solidFill>
            </a:endParaRPr>
          </a:p>
        </p:txBody>
      </p:sp>
    </p:spTree>
    <p:extLst>
      <p:ext uri="{BB962C8B-B14F-4D97-AF65-F5344CB8AC3E}">
        <p14:creationId xmlns:p14="http://schemas.microsoft.com/office/powerpoint/2010/main" val="363683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6277" y="188640"/>
            <a:ext cx="9253182" cy="85725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r>
              <a:rPr lang="en-GB" sz="3600" b="1" kern="0" dirty="0"/>
              <a:t>Examples: Prisons, homeless, refugees</a:t>
            </a:r>
          </a:p>
        </p:txBody>
      </p:sp>
      <p:sp>
        <p:nvSpPr>
          <p:cNvPr id="7" name="Text Box 3"/>
          <p:cNvSpPr txBox="1">
            <a:spLocks noChangeArrowheads="1"/>
          </p:cNvSpPr>
          <p:nvPr/>
        </p:nvSpPr>
        <p:spPr bwMode="auto">
          <a:xfrm>
            <a:off x="260326" y="1070117"/>
            <a:ext cx="8679976" cy="595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solidFill>
                  <a:schemeClr val="bg1"/>
                </a:solidFill>
              </a:rPr>
              <a:t>Youth worker, visited refugees with the </a:t>
            </a:r>
            <a:r>
              <a:rPr lang="en-GB" sz="2400" dirty="0" err="1">
                <a:solidFill>
                  <a:schemeClr val="bg1"/>
                </a:solidFill>
              </a:rPr>
              <a:t>Columban</a:t>
            </a:r>
            <a:r>
              <a:rPr lang="en-GB" sz="2400" dirty="0">
                <a:solidFill>
                  <a:schemeClr val="bg1"/>
                </a:solidFill>
              </a:rPr>
              <a:t> Lay Missionaries:</a:t>
            </a:r>
          </a:p>
          <a:p>
            <a:r>
              <a:rPr lang="en-GB" sz="2400" b="1" dirty="0">
                <a:solidFill>
                  <a:schemeClr val="bg1"/>
                </a:solidFill>
              </a:rPr>
              <a:t>“It was particularly eye opening as the women were completely honest about their experiences of detention centres which I hardly knew anything about beforehand. The stories the women shared were shocking. I don’t think I would have ever had the chance to hear their stories in any other situation.”</a:t>
            </a:r>
          </a:p>
          <a:p>
            <a:endParaRPr lang="en-GB" sz="2400" dirty="0">
              <a:solidFill>
                <a:schemeClr val="bg1"/>
              </a:solidFill>
            </a:endParaRPr>
          </a:p>
          <a:p>
            <a:r>
              <a:rPr lang="en-GB" sz="2400" dirty="0">
                <a:solidFill>
                  <a:schemeClr val="bg1"/>
                </a:solidFill>
              </a:rPr>
              <a:t>Teacher, visited </a:t>
            </a:r>
            <a:r>
              <a:rPr lang="en-GB" sz="2400" dirty="0" err="1">
                <a:solidFill>
                  <a:schemeClr val="bg1"/>
                </a:solidFill>
              </a:rPr>
              <a:t>Columbans</a:t>
            </a:r>
            <a:r>
              <a:rPr lang="en-GB" sz="2400" dirty="0">
                <a:solidFill>
                  <a:schemeClr val="bg1"/>
                </a:solidFill>
              </a:rPr>
              <a:t> at USA/Mexico border:</a:t>
            </a:r>
          </a:p>
          <a:p>
            <a:r>
              <a:rPr lang="en-GB" sz="2400" b="1" dirty="0">
                <a:solidFill>
                  <a:schemeClr val="bg1"/>
                </a:solidFill>
              </a:rPr>
              <a:t>“I learned about some of the complexities behind the news and political rhetoric and gained experience and examples to draw upon when challenging the attitudes of people with no experience of the situation and who are heavily influenced in their views by the media.”</a:t>
            </a:r>
            <a:endParaRPr lang="en-GB" sz="2400" dirty="0">
              <a:solidFill>
                <a:schemeClr val="bg1"/>
              </a:solidFill>
            </a:endParaRPr>
          </a:p>
          <a:p>
            <a:endParaRPr lang="en-GB" sz="2100" dirty="0">
              <a:solidFill>
                <a:schemeClr val="bg1"/>
              </a:solidFill>
            </a:endParaRPr>
          </a:p>
        </p:txBody>
      </p:sp>
    </p:spTree>
    <p:extLst>
      <p:ext uri="{BB962C8B-B14F-4D97-AF65-F5344CB8AC3E}">
        <p14:creationId xmlns:p14="http://schemas.microsoft.com/office/powerpoint/2010/main" val="311183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802375" y="34607"/>
            <a:ext cx="7615450" cy="857250"/>
          </a:xfrm>
        </p:spPr>
        <p:txBody>
          <a:bodyPr/>
          <a:lstStyle/>
          <a:p>
            <a:r>
              <a:rPr lang="en-GB" sz="3600" b="1" dirty="0"/>
              <a:t>Invitation to Mission Programme</a:t>
            </a:r>
          </a:p>
        </p:txBody>
      </p:sp>
      <p:sp>
        <p:nvSpPr>
          <p:cNvPr id="308230" name="Rectangle 6"/>
          <p:cNvSpPr>
            <a:spLocks noChangeArrowheads="1"/>
          </p:cNvSpPr>
          <p:nvPr/>
        </p:nvSpPr>
        <p:spPr bwMode="auto">
          <a:xfrm>
            <a:off x="1331120" y="1808820"/>
            <a:ext cx="6799566" cy="3943350"/>
          </a:xfrm>
          <a:prstGeom prst="rect">
            <a:avLst/>
          </a:prstGeom>
          <a:noFill/>
          <a:ln w="9525">
            <a:noFill/>
            <a:miter lim="800000"/>
            <a:headEnd/>
            <a:tailEnd/>
          </a:ln>
          <a:effectLst/>
        </p:spPr>
        <p:txBody>
          <a:bodyPr/>
          <a:lstStyle/>
          <a:p>
            <a:pPr>
              <a:lnSpc>
                <a:spcPct val="150000"/>
              </a:lnSpc>
              <a:spcBef>
                <a:spcPct val="20000"/>
              </a:spcBef>
            </a:pPr>
            <a:endParaRPr lang="en-GB" sz="2400" dirty="0">
              <a:solidFill>
                <a:schemeClr val="bg1"/>
              </a:solidFill>
            </a:endParaRPr>
          </a:p>
          <a:p>
            <a:pPr algn="l">
              <a:lnSpc>
                <a:spcPct val="150000"/>
              </a:lnSpc>
              <a:spcBef>
                <a:spcPct val="20000"/>
              </a:spcBef>
            </a:pPr>
            <a:endParaRPr lang="en-GB" dirty="0">
              <a:solidFill>
                <a:schemeClr val="bg1"/>
              </a:solidFill>
            </a:endParaRPr>
          </a:p>
          <a:p>
            <a:pPr algn="l">
              <a:lnSpc>
                <a:spcPct val="150000"/>
              </a:lnSpc>
              <a:spcBef>
                <a:spcPct val="20000"/>
              </a:spcBef>
            </a:pPr>
            <a:endParaRPr lang="en-GB" sz="2400" dirty="0">
              <a:solidFill>
                <a:schemeClr val="bg1"/>
              </a:solidFill>
            </a:endParaRPr>
          </a:p>
        </p:txBody>
      </p:sp>
      <p:pic>
        <p:nvPicPr>
          <p:cNvPr id="1026" name="Picture 2" descr="El Paso - British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71" y="1144182"/>
            <a:ext cx="4567673" cy="22755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7727" y="1144182"/>
            <a:ext cx="4567673" cy="2275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ChangeArrowheads="1"/>
          </p:cNvSpPr>
          <p:nvPr/>
        </p:nvSpPr>
        <p:spPr bwMode="auto">
          <a:xfrm>
            <a:off x="304800" y="3933056"/>
            <a:ext cx="8610600" cy="2216909"/>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algn="l"/>
            <a:r>
              <a:rPr lang="en-GB" sz="2100" kern="0" dirty="0"/>
              <a:t/>
            </a:r>
            <a:br>
              <a:rPr lang="en-GB" sz="2100" kern="0" dirty="0"/>
            </a:br>
            <a:r>
              <a:rPr lang="en-GB" sz="2100" kern="0" dirty="0"/>
              <a:t/>
            </a:r>
            <a:br>
              <a:rPr lang="en-GB" sz="2100" kern="0" dirty="0"/>
            </a:br>
            <a:r>
              <a:rPr lang="en-GB" sz="2800" kern="0" dirty="0"/>
              <a:t>- </a:t>
            </a:r>
            <a:r>
              <a:rPr lang="en-US" sz="2800" kern="0" dirty="0"/>
              <a:t>Deepening an individual’s faith through a cross-cultural encounter with another reality that reveals the face of God</a:t>
            </a:r>
            <a:br>
              <a:rPr lang="en-US" sz="2800" kern="0" dirty="0"/>
            </a:br>
            <a:r>
              <a:rPr lang="en-GB" sz="1200" kern="0" dirty="0"/>
              <a:t/>
            </a:r>
            <a:br>
              <a:rPr lang="en-GB" sz="1200" kern="0" dirty="0"/>
            </a:br>
            <a:r>
              <a:rPr lang="en-GB" sz="2800" kern="0" dirty="0"/>
              <a:t>- </a:t>
            </a:r>
            <a:r>
              <a:rPr lang="en-US" sz="2800" kern="0" dirty="0"/>
              <a:t>Sharing a wider perspective of God’s mission, including a commitment to justice, peace, creation and inter-religious dialogue as integral to living the Gospel</a:t>
            </a:r>
            <a:r>
              <a:rPr lang="en-GB" sz="2100" kern="0" dirty="0"/>
              <a:t/>
            </a:r>
            <a:br>
              <a:rPr lang="en-GB" sz="2100" kern="0" dirty="0"/>
            </a:br>
            <a:r>
              <a:rPr lang="en-GB" sz="2100" kern="0" dirty="0"/>
              <a:t>		</a:t>
            </a:r>
          </a:p>
        </p:txBody>
      </p:sp>
    </p:spTree>
    <p:extLst>
      <p:ext uri="{BB962C8B-B14F-4D97-AF65-F5344CB8AC3E}">
        <p14:creationId xmlns:p14="http://schemas.microsoft.com/office/powerpoint/2010/main" val="86870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755576" y="122700"/>
            <a:ext cx="7615450" cy="857250"/>
          </a:xfrm>
        </p:spPr>
        <p:txBody>
          <a:bodyPr/>
          <a:lstStyle/>
          <a:p>
            <a:r>
              <a:rPr lang="en-GB" sz="3600" b="1" dirty="0"/>
              <a:t>Catholic Spirituality INSET/Retreat</a:t>
            </a:r>
          </a:p>
        </p:txBody>
      </p:sp>
      <p:sp>
        <p:nvSpPr>
          <p:cNvPr id="308230" name="Rectangle 6"/>
          <p:cNvSpPr>
            <a:spLocks noChangeArrowheads="1"/>
          </p:cNvSpPr>
          <p:nvPr/>
        </p:nvSpPr>
        <p:spPr bwMode="auto">
          <a:xfrm>
            <a:off x="1331120" y="1808820"/>
            <a:ext cx="6799566" cy="3943350"/>
          </a:xfrm>
          <a:prstGeom prst="rect">
            <a:avLst/>
          </a:prstGeom>
          <a:noFill/>
          <a:ln w="9525">
            <a:noFill/>
            <a:miter lim="800000"/>
            <a:headEnd/>
            <a:tailEnd/>
          </a:ln>
          <a:effectLst/>
        </p:spPr>
        <p:txBody>
          <a:bodyPr/>
          <a:lstStyle/>
          <a:p>
            <a:pPr>
              <a:lnSpc>
                <a:spcPct val="150000"/>
              </a:lnSpc>
              <a:spcBef>
                <a:spcPct val="20000"/>
              </a:spcBef>
            </a:pPr>
            <a:endParaRPr lang="en-GB" sz="2400" dirty="0">
              <a:solidFill>
                <a:schemeClr val="bg1"/>
              </a:solidFill>
            </a:endParaRPr>
          </a:p>
          <a:p>
            <a:pPr algn="l">
              <a:lnSpc>
                <a:spcPct val="150000"/>
              </a:lnSpc>
              <a:spcBef>
                <a:spcPct val="20000"/>
              </a:spcBef>
            </a:pPr>
            <a:endParaRPr lang="en-GB" dirty="0">
              <a:solidFill>
                <a:schemeClr val="bg1"/>
              </a:solidFill>
            </a:endParaRPr>
          </a:p>
          <a:p>
            <a:pPr algn="l">
              <a:lnSpc>
                <a:spcPct val="150000"/>
              </a:lnSpc>
              <a:spcBef>
                <a:spcPct val="20000"/>
              </a:spcBef>
            </a:pPr>
            <a:endParaRPr lang="en-GB" sz="2400"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808819"/>
            <a:ext cx="5715000" cy="4286250"/>
          </a:xfrm>
          <a:prstGeom prst="rect">
            <a:avLst/>
          </a:prstGeom>
        </p:spPr>
      </p:pic>
      <p:pic>
        <p:nvPicPr>
          <p:cNvPr id="3076" name="Picture 4" descr="Image result for pax christi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6187" y="3444139"/>
            <a:ext cx="2758945" cy="100514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alesians u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6187" y="1780760"/>
            <a:ext cx="2673167" cy="133658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catholicnews.org.uk/var/storage/images/catholic-news/home/special-events/proclaim-15-building-missionary-parishes/proclaim-15-assets/sponsor-logos/the-columbans-logo/437119-3-eng-GB/The-Columbans-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1030" y="4951860"/>
            <a:ext cx="2758945" cy="114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58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476252"/>
            <a:ext cx="9144000" cy="4968875"/>
          </a:xfrm>
        </p:spPr>
        <p:txBody>
          <a:bodyPr/>
          <a:lstStyle/>
          <a:p>
            <a:r>
              <a:rPr lang="en-GB" sz="6000" b="1" dirty="0" smtClean="0"/>
              <a:t>If not me, who?</a:t>
            </a:r>
            <a:endParaRPr lang="en-GB" sz="6000" dirty="0"/>
          </a:p>
        </p:txBody>
      </p:sp>
    </p:spTree>
    <p:extLst>
      <p:ext uri="{BB962C8B-B14F-4D97-AF65-F5344CB8AC3E}">
        <p14:creationId xmlns:p14="http://schemas.microsoft.com/office/powerpoint/2010/main" val="28994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468313" y="0"/>
            <a:ext cx="8229600" cy="1143000"/>
          </a:xfrm>
        </p:spPr>
        <p:txBody>
          <a:bodyPr/>
          <a:lstStyle/>
          <a:p>
            <a:r>
              <a:rPr lang="en-GB" sz="4800" b="1" dirty="0"/>
              <a:t>Ideas and approaches</a:t>
            </a:r>
          </a:p>
        </p:txBody>
      </p:sp>
      <p:sp>
        <p:nvSpPr>
          <p:cNvPr id="308230" name="Rectangle 6"/>
          <p:cNvSpPr>
            <a:spLocks noChangeArrowheads="1"/>
          </p:cNvSpPr>
          <p:nvPr/>
        </p:nvSpPr>
        <p:spPr bwMode="auto">
          <a:xfrm>
            <a:off x="311016" y="1052736"/>
            <a:ext cx="8725479" cy="5257800"/>
          </a:xfrm>
          <a:prstGeom prst="rect">
            <a:avLst/>
          </a:prstGeom>
          <a:noFill/>
          <a:ln w="9525">
            <a:noFill/>
            <a:miter lim="800000"/>
            <a:headEnd/>
            <a:tailEnd/>
          </a:ln>
          <a:effectLst/>
        </p:spPr>
        <p:txBody>
          <a:bodyPr/>
          <a:lstStyle/>
          <a:p>
            <a:pPr marL="342900" indent="-342900" algn="l">
              <a:spcBef>
                <a:spcPct val="20000"/>
              </a:spcBef>
              <a:buFontTx/>
              <a:buChar char="•"/>
            </a:pPr>
            <a:r>
              <a:rPr lang="en-GB" sz="4000" dirty="0" smtClean="0">
                <a:solidFill>
                  <a:schemeClr val="bg1"/>
                </a:solidFill>
              </a:rPr>
              <a:t>Learning through encounter/experience</a:t>
            </a:r>
          </a:p>
          <a:p>
            <a:pPr marL="342900" indent="-342900" algn="l">
              <a:spcBef>
                <a:spcPct val="20000"/>
              </a:spcBef>
              <a:buFontTx/>
              <a:buChar char="•"/>
            </a:pPr>
            <a:endParaRPr lang="en-GB" sz="1000" dirty="0" smtClean="0">
              <a:solidFill>
                <a:schemeClr val="bg1"/>
              </a:solidFill>
            </a:endParaRPr>
          </a:p>
          <a:p>
            <a:pPr marL="342900" indent="-342900" algn="l">
              <a:spcBef>
                <a:spcPct val="20000"/>
              </a:spcBef>
              <a:buFontTx/>
              <a:buChar char="•"/>
            </a:pPr>
            <a:r>
              <a:rPr lang="en-GB" sz="4000" dirty="0">
                <a:solidFill>
                  <a:schemeClr val="bg1"/>
                </a:solidFill>
              </a:rPr>
              <a:t>Focus on values and tools not issues</a:t>
            </a:r>
          </a:p>
          <a:p>
            <a:pPr algn="l">
              <a:spcBef>
                <a:spcPct val="20000"/>
              </a:spcBef>
            </a:pPr>
            <a:endParaRPr lang="en-GB" sz="1000" dirty="0" smtClean="0">
              <a:solidFill>
                <a:schemeClr val="bg1"/>
              </a:solidFill>
            </a:endParaRPr>
          </a:p>
          <a:p>
            <a:pPr marL="342900" indent="-342900" algn="l">
              <a:spcBef>
                <a:spcPct val="20000"/>
              </a:spcBef>
              <a:buFontTx/>
              <a:buChar char="•"/>
            </a:pPr>
            <a:r>
              <a:rPr lang="en-GB" sz="4000" dirty="0">
                <a:solidFill>
                  <a:schemeClr val="bg1"/>
                </a:solidFill>
              </a:rPr>
              <a:t>Who’s the best person for the job?</a:t>
            </a:r>
          </a:p>
          <a:p>
            <a:pPr algn="l">
              <a:spcBef>
                <a:spcPct val="20000"/>
              </a:spcBef>
            </a:pPr>
            <a:endParaRPr lang="en-GB" sz="1000" dirty="0" smtClean="0">
              <a:solidFill>
                <a:schemeClr val="bg1"/>
              </a:solidFill>
            </a:endParaRPr>
          </a:p>
          <a:p>
            <a:pPr marL="342900" indent="-342900" algn="l">
              <a:spcBef>
                <a:spcPct val="20000"/>
              </a:spcBef>
              <a:buFontTx/>
              <a:buChar char="•"/>
            </a:pPr>
            <a:r>
              <a:rPr lang="en-GB" sz="4000" dirty="0" smtClean="0">
                <a:solidFill>
                  <a:schemeClr val="bg1"/>
                </a:solidFill>
              </a:rPr>
              <a:t>Exploring engagement with families</a:t>
            </a:r>
          </a:p>
          <a:p>
            <a:pPr marL="342900" indent="-342900" algn="l">
              <a:spcBef>
                <a:spcPct val="20000"/>
              </a:spcBef>
              <a:buFontTx/>
              <a:buChar char="•"/>
            </a:pPr>
            <a:endParaRPr lang="en-GB" sz="1200" dirty="0" smtClean="0">
              <a:solidFill>
                <a:schemeClr val="accent2"/>
              </a:solidFill>
            </a:endParaRPr>
          </a:p>
          <a:p>
            <a:pPr algn="l">
              <a:spcBef>
                <a:spcPct val="20000"/>
              </a:spcBef>
            </a:pPr>
            <a:endParaRPr lang="en-GB" sz="2000" dirty="0" smtClean="0">
              <a:solidFill>
                <a:schemeClr val="accent2"/>
              </a:solidFill>
            </a:endParaRPr>
          </a:p>
          <a:p>
            <a:pPr algn="l">
              <a:spcBef>
                <a:spcPct val="20000"/>
              </a:spcBef>
            </a:pPr>
            <a:endParaRPr lang="en-GB" sz="3600" dirty="0">
              <a:solidFill>
                <a:schemeClr val="accent2"/>
              </a:solidFill>
            </a:endParaRPr>
          </a:p>
        </p:txBody>
      </p:sp>
    </p:spTree>
    <p:extLst>
      <p:ext uri="{BB962C8B-B14F-4D97-AF65-F5344CB8AC3E}">
        <p14:creationId xmlns:p14="http://schemas.microsoft.com/office/powerpoint/2010/main" val="97336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476252"/>
            <a:ext cx="9144000" cy="4968875"/>
          </a:xfrm>
        </p:spPr>
        <p:txBody>
          <a:bodyPr/>
          <a:lstStyle/>
          <a:p>
            <a:r>
              <a:rPr lang="en-GB" sz="6000" b="1" dirty="0" smtClean="0"/>
              <a:t>JAFFA website</a:t>
            </a:r>
            <a:endParaRPr lang="en-GB" sz="6000" dirty="0"/>
          </a:p>
        </p:txBody>
      </p:sp>
      <p:pic>
        <p:nvPicPr>
          <p:cNvPr id="2" name="Picture 1"/>
          <p:cNvPicPr>
            <a:picLocks noChangeAspect="1"/>
          </p:cNvPicPr>
          <p:nvPr/>
        </p:nvPicPr>
        <p:blipFill rotWithShape="1">
          <a:blip r:embed="rId3"/>
          <a:srcRect l="20075" t="9321" r="21650"/>
          <a:stretch/>
        </p:blipFill>
        <p:spPr>
          <a:xfrm>
            <a:off x="485800" y="7676"/>
            <a:ext cx="8172400" cy="7139273"/>
          </a:xfrm>
          <a:prstGeom prst="rect">
            <a:avLst/>
          </a:prstGeom>
        </p:spPr>
      </p:pic>
    </p:spTree>
    <p:extLst>
      <p:ext uri="{BB962C8B-B14F-4D97-AF65-F5344CB8AC3E}">
        <p14:creationId xmlns:p14="http://schemas.microsoft.com/office/powerpoint/2010/main" val="33472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116632" y="54059"/>
            <a:ext cx="11397736" cy="6398729"/>
          </a:xfrm>
          <a:prstGeom prst="rect">
            <a:avLst/>
          </a:prstGeom>
        </p:spPr>
      </p:pic>
    </p:spTree>
    <p:extLst>
      <p:ext uri="{BB962C8B-B14F-4D97-AF65-F5344CB8AC3E}">
        <p14:creationId xmlns:p14="http://schemas.microsoft.com/office/powerpoint/2010/main" val="1572801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548680" y="-171400"/>
            <a:ext cx="12521117" cy="7029400"/>
          </a:xfrm>
          <a:prstGeom prst="rect">
            <a:avLst/>
          </a:prstGeom>
        </p:spPr>
      </p:pic>
    </p:spTree>
    <p:extLst>
      <p:ext uri="{BB962C8B-B14F-4D97-AF65-F5344CB8AC3E}">
        <p14:creationId xmlns:p14="http://schemas.microsoft.com/office/powerpoint/2010/main" val="14536123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23528" y="1988840"/>
            <a:ext cx="8452793" cy="2708920"/>
          </a:xfrm>
        </p:spPr>
        <p:txBody>
          <a:bodyPr/>
          <a:lstStyle/>
          <a:p>
            <a:endParaRPr lang="en-GB" sz="1000" dirty="0" smtClean="0"/>
          </a:p>
          <a:p>
            <a:r>
              <a:rPr lang="en-GB" sz="4000" dirty="0" smtClean="0"/>
              <a:t>Many thanks</a:t>
            </a:r>
          </a:p>
          <a:p>
            <a:endParaRPr lang="en-GB" sz="4000" dirty="0">
              <a:hlinkClick r:id="rId3"/>
            </a:endParaRPr>
          </a:p>
          <a:p>
            <a:r>
              <a:rPr lang="en-GB" sz="4000" dirty="0" smtClean="0">
                <a:hlinkClick r:id="rId4"/>
              </a:rPr>
              <a:t>education@columbans.co.uk</a:t>
            </a:r>
            <a:endParaRPr lang="en-GB" sz="4000" dirty="0" smtClean="0"/>
          </a:p>
          <a:p>
            <a:endParaRPr lang="en-GB" sz="4000" dirty="0" smtClean="0"/>
          </a:p>
          <a:p>
            <a:endParaRPr lang="en-GB" sz="4000" dirty="0" smtClean="0"/>
          </a:p>
          <a:p>
            <a:endParaRPr lang="en-GB" sz="4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611560" y="2178073"/>
            <a:ext cx="8229600" cy="4679927"/>
          </a:xfrm>
        </p:spPr>
        <p:txBody>
          <a:bodyPr/>
          <a:lstStyle/>
          <a:p>
            <a:r>
              <a:rPr lang="en-GB" sz="4800" i="1" dirty="0" smtClean="0"/>
              <a:t>“Getting to know you, </a:t>
            </a:r>
            <a:br>
              <a:rPr lang="en-GB" sz="4800" i="1" dirty="0" smtClean="0"/>
            </a:br>
            <a:r>
              <a:rPr lang="en-GB" sz="4800" i="1" dirty="0" smtClean="0"/>
              <a:t>getting to know all about you”</a:t>
            </a:r>
            <a:endParaRPr lang="en-GB" sz="4800" dirty="0"/>
          </a:p>
        </p:txBody>
      </p:sp>
      <p:pic>
        <p:nvPicPr>
          <p:cNvPr id="1026" name="Picture 2"/>
          <p:cNvPicPr>
            <a:picLocks noChangeAspect="1" noChangeArrowheads="1"/>
          </p:cNvPicPr>
          <p:nvPr/>
        </p:nvPicPr>
        <p:blipFill>
          <a:blip r:embed="rId3" cstate="print"/>
          <a:srcRect/>
          <a:stretch>
            <a:fillRect/>
          </a:stretch>
        </p:blipFill>
        <p:spPr bwMode="auto">
          <a:xfrm>
            <a:off x="2195736" y="476672"/>
            <a:ext cx="5256584" cy="3110746"/>
          </a:xfrm>
          <a:prstGeom prst="rect">
            <a:avLst/>
          </a:prstGeom>
          <a:noFill/>
          <a:ln w="9525">
            <a:noFill/>
            <a:miter lim="800000"/>
            <a:headEnd/>
            <a:tailEnd/>
          </a:ln>
        </p:spPr>
      </p:pic>
    </p:spTree>
    <p:extLst>
      <p:ext uri="{BB962C8B-B14F-4D97-AF65-F5344CB8AC3E}">
        <p14:creationId xmlns:p14="http://schemas.microsoft.com/office/powerpoint/2010/main" val="6702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476252"/>
            <a:ext cx="9144000" cy="4968875"/>
          </a:xfrm>
        </p:spPr>
        <p:txBody>
          <a:bodyPr/>
          <a:lstStyle/>
          <a:p>
            <a:r>
              <a:rPr lang="en-GB" sz="6000" b="1" dirty="0" smtClean="0"/>
              <a:t>Let’s start positive</a:t>
            </a:r>
            <a:endParaRPr lang="en-GB" sz="6000" dirty="0"/>
          </a:p>
        </p:txBody>
      </p:sp>
    </p:spTree>
    <p:extLst>
      <p:ext uri="{BB962C8B-B14F-4D97-AF65-F5344CB8AC3E}">
        <p14:creationId xmlns:p14="http://schemas.microsoft.com/office/powerpoint/2010/main" val="288461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468313" y="0"/>
            <a:ext cx="8229600" cy="1143000"/>
          </a:xfrm>
        </p:spPr>
        <p:txBody>
          <a:bodyPr/>
          <a:lstStyle/>
          <a:p>
            <a:r>
              <a:rPr lang="en-GB" sz="4800" b="1" dirty="0" smtClean="0"/>
              <a:t>Some encouraging news</a:t>
            </a:r>
            <a:endParaRPr lang="en-GB" sz="4800" b="1" dirty="0"/>
          </a:p>
        </p:txBody>
      </p:sp>
      <p:sp>
        <p:nvSpPr>
          <p:cNvPr id="299011" name="Rectangle 3"/>
          <p:cNvSpPr>
            <a:spLocks noGrp="1" noChangeArrowheads="1"/>
          </p:cNvSpPr>
          <p:nvPr>
            <p:ph type="body" idx="1"/>
          </p:nvPr>
        </p:nvSpPr>
        <p:spPr>
          <a:xfrm>
            <a:off x="250826" y="1052513"/>
            <a:ext cx="8641655" cy="5257800"/>
          </a:xfrm>
        </p:spPr>
        <p:txBody>
          <a:bodyPr/>
          <a:lstStyle/>
          <a:p>
            <a:pPr algn="ctr">
              <a:buNone/>
            </a:pPr>
            <a:endParaRPr lang="en-GB" sz="2000" b="1" dirty="0" smtClean="0"/>
          </a:p>
          <a:p>
            <a:r>
              <a:rPr lang="en-GB" dirty="0" smtClean="0"/>
              <a:t>It’s possible</a:t>
            </a:r>
          </a:p>
          <a:p>
            <a:pPr>
              <a:buNone/>
            </a:pPr>
            <a:endParaRPr lang="en-GB" sz="700" dirty="0" smtClean="0"/>
          </a:p>
          <a:p>
            <a:r>
              <a:rPr lang="en-GB" dirty="0" smtClean="0"/>
              <a:t>They’re interested</a:t>
            </a:r>
          </a:p>
          <a:p>
            <a:r>
              <a:rPr lang="en-GB" dirty="0" smtClean="0"/>
              <a:t>They’re active</a:t>
            </a:r>
          </a:p>
          <a:p>
            <a:pPr>
              <a:buNone/>
            </a:pPr>
            <a:endParaRPr lang="en-GB" sz="700" dirty="0" smtClean="0"/>
          </a:p>
          <a:p>
            <a:r>
              <a:rPr lang="en-GB" dirty="0" smtClean="0"/>
              <a:t>It’s never too early</a:t>
            </a:r>
          </a:p>
          <a:p>
            <a:endParaRPr lang="en-GB" sz="700" dirty="0" smtClean="0"/>
          </a:p>
          <a:p>
            <a:r>
              <a:rPr lang="en-GB" dirty="0" smtClean="0"/>
              <a:t>We’ll never see all                                      the results</a:t>
            </a:r>
          </a:p>
          <a:p>
            <a:pPr>
              <a:buNone/>
            </a:pPr>
            <a:endParaRPr lang="en-GB" sz="700" dirty="0"/>
          </a:p>
          <a:p>
            <a:pPr>
              <a:buNone/>
            </a:pPr>
            <a:endParaRPr lang="en-GB" sz="700" dirty="0" smtClean="0"/>
          </a:p>
          <a:p>
            <a:pPr>
              <a:buFontTx/>
              <a:buNone/>
            </a:pPr>
            <a:endParaRPr lang="en-GB" dirty="0"/>
          </a:p>
        </p:txBody>
      </p:sp>
      <p:sp>
        <p:nvSpPr>
          <p:cNvPr id="540680" name="AutoShape 8" descr="data:image/jpg;base64,/9j/4AAQSkZJRgABAQAAAQABAAD/2wCEAAkGBhQSERUUExQVFRUVGBsaGRgYGR4bGxsfHhsaIB8fIR4gHCYfHyEjIR0cIi8gIygpLC0sHx4xNTAqNSYrLCkBCQoKDgwOGg8PGi8kHyQsMi0sLCwsLCwsKSwsLCwsLCwsLCwsLCwsLCwsLCwpLCwsKSwpLCwsKSksLCwsLCwsLP/AABEIANwAoAMBIgACEQEDEQH/xAAcAAADAAMBAQEAAAAAAAAAAAAEBQYCAwcBCAD/xAA+EAACAQIEBQMCBAQFBAAHAAABAhEDIQAEEjEFEyJBUQYyYXGBI0KRoQcUUrFicsHR8BUz4fEkQ1OCkqKy/8QAGQEAAwEBAQAAAAAAAAAAAAAAAgMEAQAF/8QAKREAAgICAgICAgEEAwAAAAAAAAECEQMhEjEEQVFhEyIycZGh0SNCUv/aAAwDAQACEQMRAD8Akq+YpigxChnPSp1aWpwBLadMMZBUGe/nG3L8Wp1KSdFMVKckyBDk2G3UfMbb4XZrLwupR7VGuCTZj7tiBuBE2wEtITC3OoaQJM/AHn6ThDjaK32NqHEdTKCAzMxEJTADDVACsdKgEX1bjG3jObLTT0JTdWUdA6mnZQNMHz5wBWb2a4QGTZSTEgSRIF/F4gyMZMKYrLy9QE+/V7o/MSNibmBaIwFAezzh1asoYimHuQQwnb4NwfocB0cwagreTDDtHVBUCbb/ALYP/lhrdRVcMeo6JKNIvf8AqB37GRgbLZVNFcAywVfzR+dZsY8b9sEqMv2EcFqGpWpKw6dagmBJv/t2OK7M5DXChUIWpywdKIzAOxY2W5hbHx9cIvSWZXnKx5bMGCwTdzBuAfzLBuLH64f8Fas+bRZWoHJqKYBDCLQR3AWLbGd8czbfQq9ZZHk1yaYUpy0ItCzF9rSRfCJs5KAmlJmJDER3kR/bFf6wbTmAhUo1SgkIfYHlov4O2EfDadGsjczWIInTIYH6dh/vfAuVAOehDVrs6s8qp3iYsIsBETgNcy5X8xAMkiRuIF4/bD/iGQBXXl310xNqkIyA7zIggxvOJo1iVKyQLGBYH7d8GmmZys306zahJaPvhvkKqywZDVeV0IGZJ3JuAdxEA73wny6ErOoSv5Z6j9MF0jUIBDGwLBiRIja5vbbGvao5tmOc4qz1KjdNKQQEiQPgWsfk7YI4ZUmm8l5BmCVECNwTcx/TeROF7BG1GoSrWEAWN+qfnHlWqAO+kHeJt22/X4+cEl6Bdr2FZjOhi2kzYm50m8CLGDHbT5xozbsCwmoAu6v0sD8x/cWxhQohjNQSkxqQgEX7gz/pjys4UuoZiCBpIabTJVpuR8eb4NIzk/kwy2ZbS5LmwETPcj9MGUHPMvqN+xvYbwbR574Ey4Ohvdd1H9zjZlELPtJkt3B3AkHz/wCcazk3a2U1PglY0jqqRSaGCQ0sT7emy3MXJw0yeXXK0mepRqk6IJSohvueqLAmJCiR5OHGU4fSenTNao3LFNTcLVSwHbUukqZEGbYGSmSEei6sQGkJPLA/wjUUZzOxtB2MYicn7DlK2SubFKaTU6zm5DELsBBtJkm5H2HnBGbQFtSmpTpHpZqgaATO9viPqYxlmuLEKGzOWdismm9Tpg7KABpAgxcfFrY8zuYajmgyortyhzA1QsCWBLTfcmAFMxgl6N5MyLoaRXVrAEBmpmAwUtIYsBbf62GEtRKlNNTowU6JBWAT5kWMxvhhmeIVOXzEKokDSLMVbut9v0/TCTL8SfUTrZCwgFSVAIutvE9vnDEjhjw9qUjWrSSNIVoX3dzuLTMeMUvBUqHMawRSpUiG1AwCGIEIQNtxuMR3p90NdBULBDIYAElgZta9z3xe53jdKiNFGipyqqSFiZb82qdR/UDAyDjGx5xFMpnnV1ppmHNOADzGXpMbrYNJ3aR3nCmnwCi+ZcUQ1CuvU1Ko2sNtEEXAkTA3whynryqA0KqEQFAGhVX/ACrGszspkC/zh1T4+HSag6gZOiQZ/L13PxFx8Yymg1FNURWf4xmaVZ0LaCHOohQLgjcGYHxF8Jq9wSSSSdW299+1ji+/iTT10qOYCAN7WPcg9m21aTEP4JnbEBVFrKF+IvYbzOGxonlGmYU2NvAmPicH8zWhBJkadhJN+q0z4wtpPH+uD8poKN2bTY3ncG/jbGswwqdFgpYBr6l3+oFxjPL8ONZhyjBa0AExaSLG/wBMbsxUXSoFTWQJLQyEfBkdX1wdT4o1Imk1RlUgNCASCwiJ/N9yBfHWC2YVuBrQ3q1F6JYMmlpIOwBNvr2wNk+CLURishSYVm7wL7fXYYbDM5hnVaTGougWYqSQF2EAAR/QJuMG8K5moJVpqGchlDDVa0kRtHzcYI6Pwyfq8AZKGrSbNqMxsFMd7/TfA2RVQROrSVAkA2aQdvE2xbeoeB60pKCVGsmSRE6d5je/9sBVeG0FVqYMOCJIAM6VLAEjzE/BwKlo6TSkkH5vNGjRRcvSlaqDm1FltLFBPQAYYAkzN/jEqeNtTBSi7ASxLAaSSbWvMR2ae+KotWr0qaotX8unUyhdSoApEgMAACYUn6Yz4p6XpVCorVKlWs2ktWGlQAQVVAW3Np2J84TEO+LoneEZ5arOKmkvVYWKayYUgkSdQ7QADf6Wc5lW1s9NUamqABAh3Mg6gGlmm4+AYxlwj00tIyKtUOF1lAoIbeNLQGIUbtsTthZxLKsmqpSVy+tQwdZBO5LNIAUEiBAmMC0uRjpsUUn0sWqghWqQyjYibwD4icLczT0sYMiZU+ReO+KOrw6pXCM1RC2orpZh7VUW6ZNjq/bA+c9H5qmtRjQc00Yywg2H5tOrV47bYbGS9Bcl7Ys4c0VBU8X+Ztt/vjoPovhCMvNN2e5B232+b4hOAqnOQVAChZNX+JS6gi2/2jvjpPCsrUyiuophoqMACen3kDbtEXmIwnP8Is8f22Na38K6Nch0On26gPad5MHv5H74wX0Dl6R0nUxUEeFuLwO374dcJ9UuEIekqOE1gamgjx8H4wsHFM01UMVpcs30gRHwZMkjeQRv3wltVSYyKldtaOcZ5NHPy0qy09TKzW9sN++kQNicS40gwYixt7fm2O7530+tN6+YA62yxVgLgdLFiT3BAC/bHBhlCoPaBvivG7I8qp2C1GEm36W+mNmTqaWB/XbGEd7Y9y25tPj6/wC2H+iewx3i40gqxBna9xvviiocO/lEWs6aazsCDC1FRZubG0jfvGEtFylWmx2QhiFY3Pi232mMUreoUNJyqhWO9NpMX/8Alse39XY+MA/oxp+hVk6S81SrswIOlllAD1SYk2+cMuGZ1zVVn1u9I7lgWA7ETaY7bEDCPJ1agDmiy01O4YqTB8Ej29vrhllczzmBDkrIUnYEaYAJO1+/jGm1TKPj+XQUqRM1QzGoAZJUGJVGkaZ8XtOF2Uk3gjRTq6pAPUyt7SBcbCcKnepTcKsuKTCROoC94BBEW3GC8lmlda7oY/CC8vdBLj2nxE2N8YlRkn+yKr01wxqqaGFOnSVV6eYCATDaixnQzk+xexi2DeL+k6zhitNqhLSNbJpWJMBCAxLT8b4N9P52jWy9Ck9EOyAQQBIaF0spOxFr9jjw+ndDBa2Z1K5AWmXnURBGtr6iG3I874Q1XQEpNSfol0qvQDcxuS3sUVKMNAUltIBMkdoN8TmfpvWrBNTfiNKyHvpCxaDta94J7Y6hxDOwY5LOxqCnHYWgFu6x2YffAlDKVkDIsPrZXWnTrilJDGVeqyyRAXpU3M/XAJ72dDL7ZJ0Eo0q1NnotVCgHQqVKaJeAS1RlGwMTAPfBeX9e5dKr0qNN8qslyyuKxc7mVIKyR4PYDDriWbY0wCeW6uoIZwUKgmQWjcTOkjfCCrmMvVqmgykVEE1KxVJZtlhIuoB8jf746L9HJ8u0LUyNOvUaulVU5jB0prSJgqwINngKxEnzfSLYueH8Veq9QV1VHLdSoxImFkjpETvGI7g/A2ZqZqZikeVSOkCpGlQZglQTpH3J8xig4cuaXTVOirl0UkVUIgXEgkwW3MQLAXjGZU5IuwT4TUbGr8vnEqTp0m8SSfHxg+lmqQA6Rr3B2j7bYFyKguzIVAb+oTH0uMeVQtLUxIZmsDb9vvieklo9KTslPXnqnNF+VScIlWkTUsJN2WAYm4iw84g62QqNT1kGVhTp2EbT+hH2x1yj/DqlxCHqValNkXSURVMiSZ6tomNu2HuS/hRlVledmiNOlkLgKQfgL58Y9DAv+NM8rNKptHz3mMvpEx4mOxP3wPRMMCPP1+P9cdz9Wfwgyxp60r1aJUEy4VxYd/a37nHIMt6ars5CpLI0MGOnvaxgkN2w16WxDrsoeEcA5qF5Jg6AqLdiYMmf/GKXI+nREOiUibLLoGgC9mkj6DCXh2R4g9OolIpR0kuL0wS1hCMTMfTxhDmuFVwpSoWYSxlybHY3PnxsfjA69MOLLitwXJUyQ+aoC0HVUW4BkbEnfENmK1KjXdadQVUBgFTIYR2kfJv5wFR9P0t6lV0UbkIDG8xeT+kYEp0fAt8xcdv2xyQdv4CaGf5bNpZrwIJuQCSVLRthlwziuuhWOmkk1KagsJ1CHOkD+oWIOJuqCbA79to/XDGlldNClP5swzSNoVaYA/Um+GehPciw5NekokMgemrKQGPTaJ0g9Jk2F5jBWY6npiowemqEIqoVMi7BVBMbyWMRa84e8A9UtTpqWpu1PSohCIAVVAaCZZmYESduwOAanrdRUqc+gyqzdJXSGpGCBA9xm0/N8StfAUnJvoO4dxBGywqV25LFCrByRUgSJJJ1eIPc408XzSCg0NCBFGslmDGx1EteTpNrb4TZnN3VKJSqxGlqYpq6AapvqupNgRqJJHbDXLcHqsCwRGGloS5RH2VtJJBjb9IwtxTE8Etklm+P1alQugqsoeztJeB5IBAG8YI4d6IzmezFUJS0rrGupV6QCRPyWMXhQe2OienstVZya6GklONRJEuwtCwSCrD3TEdsMs/xYqyrS/DQKYVbd8OwpSlxG21HlQL6Y/hplsppaulKrVUGAFYoCSTs5OojYEgRe2AeP8eNR8zHtFPloBsArSY+sfth7XzhWmzEzAP7D/fEjwqiupuZ3G0/87nA+U+EUolHhLnJyfo84U7UyGWCB2aYHgiAbfBwfSp63NRyrR7VUQoJ733xlwfKRMXCSh+1h/pg6hSAYqLgxHYbY8630eo6Nvp3PGnWjfUjE/8A5UwP9cMqXHozI1N7pSB20wf9Tid/mClVyOyKpj6s1vtpwBVzheprA9g6ewmZOLvETcq+Dz/MaUXL5OiVc/TrA06qgqymb/UHa+E/FfRysC2WbqX8jEEH6PuD8mcA08zKq4Oxn7HfB9LOaTvth/kNQq1ohwR/KmmR4yK63FhVWdSmFIA8jeZ74X8U4QlQAs1TUsSRDBb9o+98XfG8l/MLz6QXnIOoMLMnc2vqHYjcSMSGQ4tlVlMxUYFXjqUDUDN0IJNvG0YXGn0LlCUZUiY4hwGkPzMx93WCBY7GR3nzhDnMs1MiCxmI6YtHjsbxGOh8fz4ppNGor07BjCtpJOnUpme4JB7jEhxWtUyp0rUpurEmGAlZ8d9J3G+GxTNhKT7JUUDUaNLFhuvffb64YZ7Sq5ZJIMM8G92qnePhcbeOcUSsqaVCn3NYSDFxq3I73wLnzoq0ha1GisbQSA3iPzHBocvsucjw9kKujirldCtUk6gjFZKmx2a8WIwrydTm1HpqdbVGnoU1NXbSuoSqkH3G4jF16eyDZnLoVeFRASulGeoyiFLAW020gMJtN8ZH0qpqM6ZSqlRhpLISAdZAIbTphe7GxgWwk5yptCUel69MEU6TykQUinzLiA4YmT/iBvig4VTLgKlOmzK5PL130qyi14tJJknaIwBkPT+fqhlf/wCFoioSS5JJKgAkK0krAECY+cUWVSll0ZKEktGuo3uawEWsoEWUWwqU1DZscM8hhxAkNoFkWwj9zhZmc0pZTIETJNgIg3J7b4cPmVUScRPqP1YzuKVOCAZNzZhMAQbRaYuPthXjyaycizNFPHxKTjma/CVUKnUJlTII3kEb9sIyxA73uI7ececNoVEDc0BahdmKgghdRmJAAP1AE74zenBt+mPRzeN+WNrsj8bP+FtPo2ZWuUqkzAqKCL9xYn/+T98NqSnUWUTIJ1ETFu4/sYxLZgFYMmA0kG8A2Mf/AK/phlW4odwkaRLSxvpk3+PjEa8TJfRZLyoV2ZVMyQ1TuS5AEm8DTt4tv84ypU4F9++NWVUkKznU8CfAm5j7k4zarGPUwYViX2eZmyvI/oyp8WFFDrUFRcXgbgGT2AnVPYThnwnMc4GWUMpKsgki2xGoB4IjcDE/m6HNUptqETjTkeECi/MoEorKJUmZMksSSbntPxiby4ctDPGag+TOi5B+U2oQfOFPqD+HlHNHm0gGkyaZtH+X4+MD5Li5HuB8kGzC+/yPnDnKcRHuRv0x50JcNPoryY1lVo5Dxb0S1Ivy3ZZkMrgiIvDN2HcahiQqSw+9+/nvj6T4lWoZmmaeZpioCInY/Y74ka38HcnV1GlmKiSZVbEKPF9/riqGVP2I/HOP8jjaILSJJ2H++NvHnX+cZVB6aiqTP9Olf9MWPG/4RZzLkMiivTDJL0/cBqE9G9h4nEDmNRzLMwIJqkmdwS5MHwcPQLe0fRfBuLcmjTHLAHJo3Au34a3tvvhonqYHex+cc2zPq9UekgdDFGmI9pXRSSVYm0m5HnHp9aUmHvF9v/W84hnzT0elGGNrZUcU469VyPyjAOY4qtNZJAwm/wCsXVV0ipV9oqHSPje5PgRhBnuKVxTYnRzVfVsrqVAsEPj8xPu/TCljcnbNnlhBVEP4h6vkmVZwt2Qb6VPVN+n738DCrOmlX4lTFBjJq0xaNLLAaRGxgQwOH1Cnla9JK1aqtDUSX0ldTKQA6tPS0FlN1DEEi++Jz0xx2nl84zFFcam0WCEEmAVJsFINxI7Ysgkujz3N5HfwVr8QD163xUZT8FQB/pjcHvhZwjI1srmGNQag9ZnVtg4cjVFzEFiPtiyymTAejbYlG6dw+rQdvIj9MVPOoRur1/sT+Pl0TldAZB2IIP0wK4JpkHeNBgbmQp+5kH74qOD0nVHDK4KujAqJYgsV7juRt4wJmGdVpqRpJeiLGUZkrCw7LUjVtuF8EQMvKptJdaNjhA2Y3sbT22+vjGL0XgnSdtWx2mJ/tihoUvxq4YwKzOgMiAAhINzsSRH0wBmcxGXFNo1BUi4NmbrFvEDGx8mUmqj8f5QDxJdsRZbNiQxsFbq+Nsb+G5olXBEmnUaf8rdQ/Sf2wrpg064Burn/AN4ZcVock18zKhSAWWQJDLaJjqUg27z8YdlX/YHlS4iB65XNMCz1XYmIYgLU/wAJOwZTZRNx4wblvV60m/7hOxFjebHqiJB3mPrhFxupUQ063K1NIm5hv6DYX1C02IOCfVVYPy9K6OWNDgx72AYiQIIFwTMz2748944sfilKPXR0PIccWp0tZo22MeR5H0xtXMlD03GONrn6qkFHZdHtAO0+LRHeMPuHfxDf21VAb+se0/5l3H1Wf8pwieB9ouhkXTOr5T1CyRP/AKwq9U8O4fm6dWrVohcwtNmV1lWLKpIkgw1wN8TyesQtE1alMhAY1qQwM+IN/pv5GBc566ylVHUFgxUgShFypAv98ZD8kejnHG3sluJcGNNVrEa6b+4kE6G021R2uCD8Ri09PelkDtWy9VldEhZghZX80XLd9Itcd8MfT9SmuVd9U9CswW5WEVdh5InC18uz16i5ZiaQIcpl9KuzhQSzCLgnY3Eb49HLBJJkHJybiaeJehKfJNarmnqEKPcAQADpHzpVjeDIwryPBFq0grISb0pVhqABsTFiR2+uNOTFepQakxAFRwIZ4LkMSSrCQCAIOm1tsPeF5LlgHTVaehWLlkkGGZYjUAbTiWTpGu4rsQVPQ6Fy3MVaa0wwY++VEaSNvymRvMYh6zXm3UZj6nHRPUGSqUqNZaIZxVcbKSE3HmBJN2N9h845+mZZNQEQ3SZAbuNp2NonDMbbNTuNspvSXG6jEZeoxZFDMgO4PTqAP9JAmPOLClmiCOoiPBI7/XHP/SHDaj1g6AaUnV3NwbBZkn6bYtGYW/T9sV42mqFy7CKvEWkGWYNaZJ/53xrzucanp0lZcqpBgkqzANAPe/uF8Bca4qaFLUBeQomyje57xbbETmM+zPrLFnkHWwva8KPyrPbfBSlGJkYtnSlYHaME0tvn9sTXBeLCqgPtbZh4P+x3GHmRzeqUNmH74dF2KkmD8YEKrRdGB/e+HQoHTmDeoyshAsCYAtcRINvv2wBmaOoFTsZFt8FZLNaqFRXQ6+WULJbVAFyNmLRY28HC8q/Vg1dL7FHE6rVKgKqAgUqX1WvE6QOloOx+DGFXFcjCVCsET1KPaFFwT5N974dVKWusoVSebAkdRRgAIAIAWxvB8xtgbigJaopMAOYj+kGCAO4JgfU+MeUm2kz0VGMdIj837jcdIH9pMf2xoymT11VVR2Xx4w84hkAU6SFvJBkzO8H7/tjVRAQuwg77WjYQRtJnbDL0bx3sy/6ryaFZaZEBkVxpVqbXJEhwZJNtIjaZwqp0KVSHQnLtMlCC1Jv8rXZCYjS8jw3bDClR10MwCmphT5gJ8pBJsfBsfjCP/p7HlvAAkdUmW2MG/YDBwWgJP9jqXBVSm4V1latFfoVZV1La+9/i2JvibijXrZYOdCy1J2jWrEKQNe/hTG8k4d5StrytGqPdSOlvoIB/TpOEmf8ATj1My7aalS8mFZlvP5gIHY/SMUZK4ICFqbPOGeqaiVOuGaOqVUqSLSwMCdP5gQSQLnDShxOiaqVVqUlYEa0ZXRipOk25r023E2nvhHleDVqWpWoPK2JZSqwQOrU2nv8APfbBfH/TPLeg3Po1KVZtKup7wCZFyouAIJ3xHq6Hycbpjc5uhmiFrjSWRytSk7AjREgkG6MCrDcTqtYHEpnvQVReY/PpaRcCTJBIEmBAkkAm8EiY3xhSpOpAm0kKCCo1Eqrb7f8AkTvhg+UzDqktTipUJIUpqQkBChi90E9J0nfeMcnxfZ3GNaKH076EpURzDmsvUZIJKpZCbf8Ad1EiCCL7fGAuJUGpVHR1KshBhomL3kbz5GMeJDkvW5P4CbMAzgVCAdJ16GCBjUEKxvHbsg4zma/MPMYtUCqjE9wFAH+9sNwyfJsQ8S/lZT1sqtSmUYSrWP8Aw+Mc74hlGpVGpt+WIYCAw7N9T/ecWPDuLBlUExaDPnvjT6l4cKyDRZ0FjO4Jup+Dv9cWSjzjYpfq9k9kM3/LsrMVKussFYEhZsTFgw3Ak238YsXcmHUjWu/+Ibg/cYR8F9N00GuoVdhcL+Re9/6j9bY31c6WdUobnv4+JPbe+wxsFS2c9vRR0/UeXC6qpgxOke4kbjxhv6ep1s8KjomhVjQn07T3b5NpjCHI+nsvRHPz7lo0nkiNfUbAjYqReQdMd5xT8P8A4l5CkkU6VUABvdFyCIkAnV8TthjuqFUvQhyvFOlqasFqeyUQoFsxcxeJnTMz7sLMzlagQiTqIkFjI5aNOlm2nuD3H0wTmq/NqnM06brzGOijoChnqCKjNHU46v3vgfNZhebqRgRTHLVy1mFPTLGbbkqIOPJceLaLUxZWqItRQzR0ncnsBA8bz4tgejUNRW0gSQrGFkjqA3nvaMEZhCqOx2OuNJBPuN7377m4ON/CMmuhmfUBNOHA1AXaS3mYAA7nHPSGLbGHpjLKa7EnTCsD09MFAB8fUQIjAOe4JyDVoaCBRJ0u4A1obqZiDHaME5uqhdKRst1CIIcPUNmKj3WBkHcWw4zCrXSqyqzALUabgL0CdyQLi4EX7YyDAyLVoVeisyJq5eofeNS/PT1D6lb/AP243cXyz6abqtUmi0PywTIUwSRsQV7/ACMJcjwvNLVarTRjyEFdncQAsSN/cNINhuAT2wbx+uKuZTk+6FYqHK28SOxEdYNxOKXNOFHUudo18b4JmqCJXrgKr1RpGudSxIIp6p06Rf5t3xuXibUqRJrFkdAaGjQaqvsqMDblgzJubQIx5n3pvyUywZRVWKlJ+sUnDdQZWOpY3UqRIwTwKi2Zp1KXRTFFtBPKViA0x7gSqyJtBPVOJZtd0amnG5M0VHrVHZFK6WSRyqgqE1AL31a1LEQQLQe+NlHJ1H5bNl6mtX5TtUFTUqtcQBeB5U28Xt+znAiEamVpipTnltQpdTaQAOYGhgCBPRt84FZa9bkqK9etSYMDy9YNImBpexAXYzBET3xnfQ2xvxfOIuoZhqjMDofl0NNBhA/CKlpqmNJ1jSR2JjB1f0rRzNCi6pVU8qhLiD0szILbFoA1HtidpcrKk0KtdF1JpqqwY0++zRqDqYg6dLSwJFsB5T1A1ElKVVmppUXSdXuCEEbQIN7AYr8al2S5Yf8AkYZj0HVp6TTdKslxYxdN7HyZA+mPa/A83TRi1BiisUm28wRY7D+rbfBdD1orN+LQVlNSo5I6TDm+30t9MEv6zy+nlik4VRUhC5KGQdE9zuZxfxiIuaFOS9LZivoBFNEZ9EF1mb7iT3BxsztKnl35NEGvUpmSwGxBg7G6wRM23FpxpzvrFTl0oUKCoysGLySQRquPnqwrHFitMU0BRY6yD1VGIuWMbbQuwxylFHcZPsqst6GzFd1GYr0KRgaVLByFO2kSBEAxftjbnv4YhaepqtXmESAtGVsJIDKxBt+vbEpleKkOLXgDVuY+p8YfcC9a1sswnW1EEkp7hfcrBEG/fztg6tWZ+xt4YoNNOWTV0UmWmyjTpVpDVTIlGswIEk2MWwDxOh09QiUOkwSdAOpFChYJN2IO87xjDIkOTTprWSmgepUBEVGGskFoWWYggaTEzPbDbMZQPWHQxUuhgMqgCmvTHZQYII+gOPGm/wB2WRjcQHjDmktNYJqKgJBVWn+u6nYFhPcR3wbk6T8hlVVMPcgyD0FgR5gkX++AM5VmuAA12ECNyWEm0C1xHeOwwfR1KvL1cxnqlIRSOkqAoZhs3cGYA3tgJuwvoUZziS69OtkgaxeQajatiFkxaBa5aMAPz0BZKxZXGlwTBPTeQSbwQTHnD/LZN1LMNqFP8NipLFw5hSJuF3O1yo7jCvPIgLQ2hdB10hqP4k2uVggBl+ZkdpwKfwMStlNwvhDEUXX+aBNGxUivSAgBiaTERZo0XF8KK/BQ+XqGmrZj+XjmKW0FBobcCmH0gL7NVzfFb6aDCjQsWphFnqZTcSBvAFu872AnCbLcR/lM7mEqkotZBUGid19sd+oalJsO+DarZOpu3FG30fmaeby7CpqDo4CrSJHTplYF5M6tRaSRGDGyL0M3QqVFAp1n5VQr0QdI0ayNwTJkGJFoxPceQ0+XmsvRqUkKsMwqyAralKt5Bm+raB84IyfFVr0NCIGf3qgYjQw6gbNAJOyie5tOBbS76Manbf8Af6KXimToUMzRr6Amt+TWIJCgsv4bT2AYXI3nzfE1Q9OCjm8xSdKh6A2XLTDaXurxAJYDT4uTGDOP+qC+QSpmf5dtZYJT0MdL0mIGvrkSVK2sDEzONVcU85k6WapqVrUSr1SAdJ0kCoCAfEOPgRhj+kAv1jt/QvzWQXW9RqdJQoUkP/8ASQMj2lmnQ1OfDLiQz+Xp08xUWl/2raNz0wCLm+x/bFAc41Wi4pRSCVKlImoQUUMGYklrQY0kgkkabWxrp8PTOwlJkZ1gqVLWA/JJUWGqR3iPEYLDfKg6SV0T3OM+bf74w5/zGN65fUAIIK+7t3jDLJemXqMNCG5ILH2qQO5Nh/5xdxkwXJIUC1hudzih4Z6cZ4IggwSZnt3+cJ8xkBzkpL7tR1Heb+RuvjHVeAcN0ItsT5PI/E6SHY8Smm2yRrekX1klGCqs2G8fTzgdcs1OoEgmbY6swgXFsS/GjTLoWKr+IDrJj4I+pFh84bj86L1JUxU/Hktp2hTmKVNPz6WqsoNyCUp3N/Gplm8+MLcg4DMxemzIujSwjmLGtojpLlmUfcWOCc5VKfh9Z0hSahA2ZgopkxIuATBuBjLi/D6qpVjmw+qkigpUW7EARuO76hBG/YYhl/JjYfxRoyQ006tQU5gqtMdQJkxpdSZApswnsIM74308nyaShkqVHp1XJKEaSzUgVbpNxFgx77ztjVTzLtVNVdTsRpqO41zqKAhTIALABjExBnaMe5bMpTrVKNWCoC6RDHWlNACSR7VYwCbhYPzhbCtIzz1FMuq1UpseUpnrOo1KxCnU5ghyDMRAIFsL/UGRagAoctTQ6ZiwJmA3lyIsPHgTjdm1NVqxZSrURTq5htXvYdQpwZ6tAQxeCg2w04dw13p18xWUEtl26BJ0Milb9i3+JdwDO1+uqYSS7MvS3FMyaRSiaf4QUMKkbGSIi+xnAHHM/UqOlSoadMUWGX10Waeu5bqTU3TaJi8ecaPTvEUTWvMMCGEEprhQXUWMnddrwYxnX4r/ADeWzPMTk6CIbqKIdS6FZu7GfAAEYZuyeT4zuka/UHClWmKlCtUdKILQ7dQBm+oE/h9oI+s4nOE1DVcjmuNIDqQAB0g6yEFrAkm9wDjQ1AhxUFQjUBOk+2A3cWK2MDY/fH7h2UqJWiiyuEKszmFRACR1EyFXcESSb743oNN9DXhdFalOtlnXVqbVTcSGAU6m0CO69V5AubyMPvTecy1Csmk1UoVwqMt9IkEaiS2pgRYW/q8DCnjnqtaTkUHaqpZTtCJSiyID1EsBdz+WAAbnE+a9Wo5WmrvDBqYRJGiSRZRYCfsSdsYlKgWrZd8cyvMoEKyrUU1KQpOAGOli9Mj/ABQijyQ84keE8JraGq0UqcsIzLUWQqlQWAn6W+RhuK5pUpqaTVu9Om55jq6gaSxmKYEAAXLG1sKuN1md4quzp0claZ5ahai6lIAGnSJgg3kHGxb9GuLjphVD1UjgGrRDkjrNhJgAMLWMbi+GFP1olOmV0s3SVKMw07QrSBJK7fKwO2IblOOlgQRII+e+Ni0WPY4sWSVC+MWVfojJ87MFj2F/qcdjyuXCrbtjmv8ADOmED6okt99sdOpvIgd8eZkdzdlsdRSMMyvQT/zbHOPVlXmUqqAgMQIBtIVgWiATIifscXXH8wUTfHM6+YZ6mlOXruZbZQ1un+tjeR2+owMVcr+DJvjA38IZaucTW4ZUBJVgNDU1nlyA3U2oluaTfDXjSg1JyugcqnU16WtqIEEgtIJBYgzYhYPkn0gwpFmq8pn0iOpbs0woAWACqrAMbnCfMV6nOzaGmqBiRUq6dl0GANrrPsgzv2OGt30AtsGComXRHrBagollKCVppUS9Q9ySsrP9R7zj3hQVMyxpGGWg601UGVHLUqsRK3OtjJAn4wI9QVNVdVdqNBV0CNJamzFdUz4nTMAklvE5UagIZ0TmLy2WmrKSSLgCxE3BkEyYKwRGNpmUl0e8RR+ZUFMVB0c2oVaRqPUx1CzL4v8A0jtd/QqplMh1tUmqtaix7rUljpAHaZB+L4n+G8QdSzFuY7UB0BYW7oqPU0xIAvsZWO2DOIZRBSYpVLilrptIsatyap36m1abRPVjuDF80mLaVOq1QOrsAQgpgXYlUHQFAvLTY2vON1XKVqNN+fniFMLpiekHpLE+xhsDHaNhjw1gEpzTrU6ohyS3Q1MBRKxcEiSAsEXOCvXXp3XW0UqiqqUixo6mglN5A3JBW+84K3/Q6UlaFfDOJU6b0yigMsvrMP8AlJJLdvoAADeMK+NccbMk1HM03eekAQyjcxZmMwWMkDbGxuFsopA0nOunUAGhqYLbwNQBIUEdW2CuA8J5KCoadSrVVuYKYAamVWILD3apkg2FtjjaS2bJ+0heOGUVCmsztUIIFJNK9IFizsdK37XNjOMKnEzUptl6SilpOqA+pnIEdTiAR8KIkg9sU3p31Fy8yyOipTC1AEA1FT7ouJNlgLb6XxS5qhQqh15SCKalahRUgMJZgYHtkSNjMd8ZyrsVPK4yqtM5pwAGqzJRKq4BqU1qQCWQA6AfJNwD/SJ2xSZrhdEDTWLSUbRlqa9So3Ws7iAdSiDY6fpgrJVqVR2XL1aNJqKgis6JqdyzAaSw1aO2piWHT8nElngeXVB1c0FTUOqSw1Cbb+6DpuDMjbGv9uhiath3EuMJXKFU08tIEmWdR3YhQCw8xgjJMrWAHY4U8BXXFKOqmxYCQoIMByxPYL2wz4flrWjp/wCf2wudpUU4t+hrw7OaKvgEYvuB8cBTeSBfHLa1QqQbbT+mHfCsyWWVIE/O31xPKL7RRqWmUXqbinMOhfBmD5sP98SuVfSoYmyFujQjo8lRIptpJFyxk9JvBnBNWqQbGSSJJ+kD7Y8y+UD5hQ3LuxJqEXUaRJ3uVAEA2n9MNx6E5ktItf8AqFKjSZFGlTdyYmAoAgdwLAHzMTiIGe51Wotb2PTNTQLGmoYaTbdD0iGg3MwMFcYy9NSKaOfxmgqyuSKayWYszHo2BIHuBjEvxDPvKors1J50usKaoJAYBzLMemCzTpg72OGKLehNpIfQrrTohwWzFOQ5cHQ0EGUECFKgKq3nawv7kuIUBUNFXdg61qCUym5iRpLEhxqhYN7wfhBQ5ddgtWkEVVSmawIYLp6VZrgG/SCpFlO98Ok4qaa0Kq0mJK8ljpDFCamoaDJlmtNSdzFovtJGOw3hPDKq0KmcJcupcUyBpFSowio5G8KehViwRjGNfE6K06C0KVVlZqZOkrIfT1VDq3JMkifOHeR49qzINcrSXKqeVSRveXvUeIvC9Pe7N8xO1DUqc6r/AC/MpMpRG1Q1JVBaWSxgltVj2uLRh2n0R3KLXxYwzXFVzH8mirJ5LU2EXJFJlBA2Nyb42cO4npoUajMlMsqibPUaOk2JkAsLRt58TtPizFVEAFAFUgspAlTFmG5774XVKv4YWAINmFm3mJm8HaZOFNNlTwN6LKr6SFdCyMaL1JkMWcNaFV2ktYjVCysnY41cKVqy1adR6i5jLq6MiwpcNADzEkoVgSbyO1sLuEeqqlJVULTbyWDSTq3JDC5wtznF6j13rA6KlSAxWRP7/AH2GAjCdNMUsGSmn16MvVXBTksyOWxYVAtTXcEH80wYEtN5E7bYpn4pRzFMDOVuQr9S0gv4RpkdIZhbVBmJEW+uJniPG3rAoQioBoCKIAAFtyST3kknHj8QlKaGnTK0xAB1bRG2qNu+DafsOWHI0getwOmcxSR3QAVVpq1FNSOtRpTZjokEjvtgnhvD9WlFapVr0dQKikfxkJv1XIC9Q1G222NeRzQoOxpU6a+2BBIBBkG7XPyZOMs1xMnSAqLOomJk6jLXJJAPcAgYJtmrDJPYXT4QtCuy5ZQa3K1mnWZmB0kA6ZAGqZ9xtFt5wnbNFHkCzC4Igg7EfbBeTzugCKdMlZCsQdQBN4Mz99974Ezj6nY7DVqjcAkX3k/vjGr7GxjOL+jznkt1QLWjG7hdVgDptc98C1Fkg/2xsoPp2wLjoarsaVc2darvt8b4ouFseqoyVGVl0IUdUMLJOlSZedJNyJgQDiKp1CGDbkHvhnS4o6JZm1BlIbW5iOwUtoAPfpxyhRz5SHNfL6qhp8tX1MsM0fl6WJAgag5YFGidxcYAqZenWdaCkmt1KaoB6yFDErI6aYGpCR7YBgzhXnM2arl2sTNlLAdj2PcgT3wPTrsGdwYYpoBHToDHq0gQBIkd9z3vgmhX437HWT4a6rRpuFehmHR2MaQCupVRZuZUiFifdtBxiOG1ERqTFWerUphyh/7asrkAgdyFgfMWwFks3oqBlVRy5CL1BUGkC0NJ3JkkmTjbkuPVEUaQurm8wtHUzX9xm8bY1LWwJY8jf6jzN5CrVoU6TlFBvC6gy6YVE5gmQVbUTE9LDvgziGVWmj0xy2/Db2CFICsZ7GVMgX2N5wqyfqyorseXSaTNw1j598zgHjfG2qrp0ogZpOifr3YxMXjcY1XVE7wZG1fR/9k="/>
          <p:cNvSpPr>
            <a:spLocks noChangeAspect="1" noChangeArrowheads="1"/>
          </p:cNvSpPr>
          <p:nvPr/>
        </p:nvSpPr>
        <p:spPr bwMode="auto">
          <a:xfrm>
            <a:off x="120651" y="-779463"/>
            <a:ext cx="1171575" cy="16097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9938" name="Picture 2" descr="http://theworkplacetherapist.com/wp-content/uploads/2013/05/notfair_graphic256.jpg"/>
          <p:cNvPicPr>
            <a:picLocks noChangeAspect="1" noChangeArrowheads="1"/>
          </p:cNvPicPr>
          <p:nvPr/>
        </p:nvPicPr>
        <p:blipFill>
          <a:blip r:embed="rId3" cstate="print"/>
          <a:srcRect/>
          <a:stretch>
            <a:fillRect/>
          </a:stretch>
        </p:blipFill>
        <p:spPr bwMode="auto">
          <a:xfrm>
            <a:off x="4427984" y="1700808"/>
            <a:ext cx="4224469" cy="3168352"/>
          </a:xfrm>
          <a:prstGeom prst="rect">
            <a:avLst/>
          </a:prstGeom>
          <a:noFill/>
        </p:spPr>
      </p:pic>
    </p:spTree>
    <p:extLst>
      <p:ext uri="{BB962C8B-B14F-4D97-AF65-F5344CB8AC3E}">
        <p14:creationId xmlns:p14="http://schemas.microsoft.com/office/powerpoint/2010/main" val="3744056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16632"/>
            <a:ext cx="9144000" cy="936104"/>
          </a:xfrm>
        </p:spPr>
        <p:txBody>
          <a:bodyPr/>
          <a:lstStyle/>
          <a:p>
            <a:r>
              <a:rPr lang="en-GB" sz="4800" b="1" dirty="0" smtClean="0"/>
              <a:t>Young people engaged with…</a:t>
            </a:r>
            <a:endParaRPr lang="en-GB" sz="4800" dirty="0"/>
          </a:p>
        </p:txBody>
      </p:sp>
      <p:graphicFrame>
        <p:nvGraphicFramePr>
          <p:cNvPr id="2" name="Diagram 1"/>
          <p:cNvGraphicFramePr/>
          <p:nvPr>
            <p:extLst>
              <p:ext uri="{D42A27DB-BD31-4B8C-83A1-F6EECF244321}">
                <p14:modId xmlns:p14="http://schemas.microsoft.com/office/powerpoint/2010/main" val="3731282112"/>
              </p:ext>
            </p:extLst>
          </p:nvPr>
        </p:nvGraphicFramePr>
        <p:xfrm>
          <a:off x="467544" y="1196752"/>
          <a:ext cx="799288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691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468313" y="0"/>
            <a:ext cx="8229600" cy="1143000"/>
          </a:xfrm>
        </p:spPr>
        <p:txBody>
          <a:bodyPr/>
          <a:lstStyle/>
          <a:p>
            <a:r>
              <a:rPr lang="en-GB" sz="4800" b="1" dirty="0" smtClean="0"/>
              <a:t>Faith and action</a:t>
            </a:r>
            <a:endParaRPr lang="en-GB" sz="4800" b="1" dirty="0"/>
          </a:p>
        </p:txBody>
      </p:sp>
      <p:sp>
        <p:nvSpPr>
          <p:cNvPr id="299011" name="Rectangle 3"/>
          <p:cNvSpPr>
            <a:spLocks noGrp="1" noChangeArrowheads="1"/>
          </p:cNvSpPr>
          <p:nvPr>
            <p:ph type="body" idx="1"/>
          </p:nvPr>
        </p:nvSpPr>
        <p:spPr>
          <a:xfrm>
            <a:off x="251521" y="907887"/>
            <a:ext cx="8662713" cy="720080"/>
          </a:xfrm>
        </p:spPr>
        <p:txBody>
          <a:bodyPr/>
          <a:lstStyle/>
          <a:p>
            <a:pPr marL="0" indent="0" algn="ctr">
              <a:buNone/>
            </a:pPr>
            <a:r>
              <a:rPr lang="en-GB" dirty="0" smtClean="0"/>
              <a:t>A complex relationship!</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2051" y="1627967"/>
            <a:ext cx="4741651" cy="506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bwMode="auto">
          <a:xfrm>
            <a:off x="251521" y="1916832"/>
            <a:ext cx="4896543" cy="54242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endParaRPr lang="en-GB" kern="0" dirty="0" smtClean="0"/>
          </a:p>
          <a:p>
            <a:endParaRPr lang="en-GB" kern="0" dirty="0" smtClean="0"/>
          </a:p>
          <a:p>
            <a:endParaRPr lang="en-GB" kern="0" dirty="0" smtClean="0"/>
          </a:p>
        </p:txBody>
      </p:sp>
    </p:spTree>
    <p:extLst>
      <p:ext uri="{BB962C8B-B14F-4D97-AF65-F5344CB8AC3E}">
        <p14:creationId xmlns:p14="http://schemas.microsoft.com/office/powerpoint/2010/main" val="387038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468313" y="0"/>
            <a:ext cx="8229600" cy="1143000"/>
          </a:xfrm>
        </p:spPr>
        <p:txBody>
          <a:bodyPr/>
          <a:lstStyle/>
          <a:p>
            <a:r>
              <a:rPr lang="en-GB" sz="4800" b="1" dirty="0" smtClean="0"/>
              <a:t>Where learning happens?</a:t>
            </a:r>
            <a:endParaRPr lang="en-GB" sz="4800" b="1" dirty="0"/>
          </a:p>
        </p:txBody>
      </p:sp>
      <p:sp>
        <p:nvSpPr>
          <p:cNvPr id="299011" name="Rectangle 3"/>
          <p:cNvSpPr>
            <a:spLocks noGrp="1" noChangeArrowheads="1"/>
          </p:cNvSpPr>
          <p:nvPr>
            <p:ph type="body" idx="1"/>
          </p:nvPr>
        </p:nvSpPr>
        <p:spPr>
          <a:xfrm>
            <a:off x="251521" y="1196752"/>
            <a:ext cx="8641655" cy="5257800"/>
          </a:xfrm>
        </p:spPr>
        <p:txBody>
          <a:bodyPr/>
          <a:lstStyle/>
          <a:p>
            <a:pPr marL="0" indent="0">
              <a:buNone/>
            </a:pPr>
            <a:r>
              <a:rPr lang="en-GB" b="1" dirty="0" smtClean="0"/>
              <a:t>The role of formal education</a:t>
            </a:r>
            <a:endParaRPr lang="en-GB" sz="700" b="1" dirty="0" smtClean="0"/>
          </a:p>
          <a:p>
            <a:r>
              <a:rPr lang="en-GB" dirty="0" smtClean="0"/>
              <a:t>Conflicting results</a:t>
            </a:r>
          </a:p>
          <a:p>
            <a:r>
              <a:rPr lang="en-GB" dirty="0" smtClean="0"/>
              <a:t>Soft/Critical</a:t>
            </a:r>
          </a:p>
          <a:p>
            <a:pPr lvl="1"/>
            <a:r>
              <a:rPr lang="en-GB" dirty="0" smtClean="0"/>
              <a:t>Fundraising? Fleas</a:t>
            </a:r>
          </a:p>
          <a:p>
            <a:pPr lvl="1"/>
            <a:r>
              <a:rPr lang="en-GB" dirty="0" smtClean="0"/>
              <a:t>Action? “Just depressing” </a:t>
            </a:r>
          </a:p>
          <a:p>
            <a:r>
              <a:rPr lang="en-GB" dirty="0" smtClean="0"/>
              <a:t>Experiences rather                                     than what taught?</a:t>
            </a:r>
          </a:p>
          <a:p>
            <a:pPr marL="0" indent="0">
              <a:buNone/>
            </a:pPr>
            <a:r>
              <a:rPr lang="en-GB" dirty="0" smtClean="0"/>
              <a:t>  </a:t>
            </a:r>
          </a:p>
          <a:p>
            <a:pPr>
              <a:buFontTx/>
              <a:buNone/>
            </a:pPr>
            <a:endParaRPr lang="en-GB"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4005064"/>
            <a:ext cx="4176464" cy="2439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976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raining Fleas_medium">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51520" y="226512"/>
            <a:ext cx="8686800" cy="6515672"/>
          </a:xfrm>
        </p:spPr>
      </p:pic>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338064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4611</TotalTime>
  <Words>5794</Words>
  <Application>Microsoft Office PowerPoint</Application>
  <PresentationFormat>On-screen Show (4:3)</PresentationFormat>
  <Paragraphs>308</Paragraphs>
  <Slides>28</Slides>
  <Notes>26</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Default Design</vt:lpstr>
      <vt:lpstr>Engaging young(er) people with  ‘Justice and Peace’</vt:lpstr>
      <vt:lpstr>My background</vt:lpstr>
      <vt:lpstr>“Getting to know you,  getting to know all about you”</vt:lpstr>
      <vt:lpstr>Let’s start positive</vt:lpstr>
      <vt:lpstr>Some encouraging news</vt:lpstr>
      <vt:lpstr>Young people engaged with…</vt:lpstr>
      <vt:lpstr>Faith and action</vt:lpstr>
      <vt:lpstr>Where learning happens?</vt:lpstr>
      <vt:lpstr>PowerPoint Presentation</vt:lpstr>
      <vt:lpstr>Where learning happens?</vt:lpstr>
      <vt:lpstr>Ideas and approaches</vt:lpstr>
      <vt:lpstr>PowerPoint Presentation</vt:lpstr>
      <vt:lpstr>Experiential Learning</vt:lpstr>
      <vt:lpstr>PowerPoint Presentation</vt:lpstr>
      <vt:lpstr>Ideas and approaches</vt:lpstr>
      <vt:lpstr>Broker issues</vt:lpstr>
      <vt:lpstr>Ideas and approaches</vt:lpstr>
      <vt:lpstr>I recognise you…</vt:lpstr>
      <vt:lpstr>PowerPoint Presentation</vt:lpstr>
      <vt:lpstr>PowerPoint Presentation</vt:lpstr>
      <vt:lpstr>Invitation to Mission Programme</vt:lpstr>
      <vt:lpstr>Catholic Spirituality INSET/Retreat</vt:lpstr>
      <vt:lpstr>If not me, who?</vt:lpstr>
      <vt:lpstr>Ideas and approaches</vt:lpstr>
      <vt:lpstr>JAFFA website</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overseas volunteering 'the new colonialism'?</dc:title>
  <dc:creator>James Trewby</dc:creator>
  <cp:lastModifiedBy>James Trewby</cp:lastModifiedBy>
  <cp:revision>298</cp:revision>
  <dcterms:created xsi:type="dcterms:W3CDTF">2007-02-05T15:15:27Z</dcterms:created>
  <dcterms:modified xsi:type="dcterms:W3CDTF">2017-10-13T10:57:56Z</dcterms:modified>
</cp:coreProperties>
</file>