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71" r:id="rId3"/>
    <p:sldId id="260" r:id="rId4"/>
    <p:sldId id="261" r:id="rId5"/>
    <p:sldId id="270" r:id="rId6"/>
    <p:sldId id="263" r:id="rId7"/>
    <p:sldId id="264" r:id="rId8"/>
    <p:sldId id="265" r:id="rId9"/>
    <p:sldId id="268"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5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1646" autoAdjust="0"/>
  </p:normalViewPr>
  <p:slideViewPr>
    <p:cSldViewPr snapToGrid="0">
      <p:cViewPr varScale="1">
        <p:scale>
          <a:sx n="58" d="100"/>
          <a:sy n="58" d="100"/>
        </p:scale>
        <p:origin x="26" y="168"/>
      </p:cViewPr>
      <p:guideLst/>
    </p:cSldViewPr>
  </p:slideViewPr>
  <p:notesTextViewPr>
    <p:cViewPr>
      <p:scale>
        <a:sx n="1" d="1"/>
        <a:sy n="1" d="1"/>
      </p:scale>
      <p:origin x="0" y="0"/>
    </p:cViewPr>
  </p:notesTextViewPr>
  <p:notesViewPr>
    <p:cSldViewPr snapToGrid="0" showGuides="1">
      <p:cViewPr varScale="1">
        <p:scale>
          <a:sx n="66" d="100"/>
          <a:sy n="66" d="100"/>
        </p:scale>
        <p:origin x="31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21C0-77DF-4443-AA52-6D396FC1B428}" type="datetimeFigureOut">
              <a:rPr lang="en-GB" smtClean="0"/>
              <a:t>28/09/2021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E791E-4734-41AA-9653-1D2EE914619B}" type="slidenum">
              <a:rPr lang="en-GB" smtClean="0"/>
              <a:t>‹#›</a:t>
            </a:fld>
            <a:endParaRPr lang="en-GB"/>
          </a:p>
        </p:txBody>
      </p:sp>
    </p:spTree>
    <p:extLst>
      <p:ext uri="{BB962C8B-B14F-4D97-AF65-F5344CB8AC3E}">
        <p14:creationId xmlns:p14="http://schemas.microsoft.com/office/powerpoint/2010/main" val="3354806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D3C0F-903D-4015-B8E7-38700E92DF79}" type="datetimeFigureOut">
              <a:rPr lang="en-GB" smtClean="0"/>
              <a:t>28/09/2021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18A1B-E48B-4443-A10F-ADCCF6228166}" type="slidenum">
              <a:rPr lang="en-GB" smtClean="0"/>
              <a:t>‹#›</a:t>
            </a:fld>
            <a:endParaRPr lang="en-GB"/>
          </a:p>
        </p:txBody>
      </p:sp>
    </p:spTree>
    <p:extLst>
      <p:ext uri="{BB962C8B-B14F-4D97-AF65-F5344CB8AC3E}">
        <p14:creationId xmlns:p14="http://schemas.microsoft.com/office/powerpoint/2010/main" val="201699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aseline="0" dirty="0"/>
          </a:p>
          <a:p>
            <a:pPr marL="0" indent="0">
              <a:buFontTx/>
              <a:buNone/>
            </a:pPr>
            <a:endParaRPr lang="en-GB" baseline="0" dirty="0"/>
          </a:p>
          <a:p>
            <a:pPr marL="171450" indent="-171450">
              <a:buFontTx/>
              <a:buChar char="-"/>
            </a:pPr>
            <a:endParaRPr lang="en-GB" baseline="0" dirty="0"/>
          </a:p>
          <a:p>
            <a:pPr marL="0" indent="0">
              <a:buFontTx/>
              <a:buNone/>
            </a:pPr>
            <a:endParaRPr lang="en-GB" dirty="0"/>
          </a:p>
        </p:txBody>
      </p:sp>
      <p:sp>
        <p:nvSpPr>
          <p:cNvPr id="4" name="Slide Number Placeholder 3"/>
          <p:cNvSpPr>
            <a:spLocks noGrp="1"/>
          </p:cNvSpPr>
          <p:nvPr>
            <p:ph type="sldNum" sz="quarter" idx="10"/>
          </p:nvPr>
        </p:nvSpPr>
        <p:spPr/>
        <p:txBody>
          <a:bodyPr/>
          <a:lstStyle/>
          <a:p>
            <a:fld id="{7EE18A1B-E48B-4443-A10F-ADCCF6228166}" type="slidenum">
              <a:rPr lang="en-GB" smtClean="0"/>
              <a:t>2</a:t>
            </a:fld>
            <a:endParaRPr lang="en-GB"/>
          </a:p>
        </p:txBody>
      </p:sp>
    </p:spTree>
    <p:extLst>
      <p:ext uri="{BB962C8B-B14F-4D97-AF65-F5344CB8AC3E}">
        <p14:creationId xmlns:p14="http://schemas.microsoft.com/office/powerpoint/2010/main" val="20015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7EE18A1B-E48B-4443-A10F-ADCCF6228166}" type="slidenum">
              <a:rPr lang="en-GB" smtClean="0"/>
              <a:t>3</a:t>
            </a:fld>
            <a:endParaRPr lang="en-GB"/>
          </a:p>
        </p:txBody>
      </p:sp>
    </p:spTree>
    <p:extLst>
      <p:ext uri="{BB962C8B-B14F-4D97-AF65-F5344CB8AC3E}">
        <p14:creationId xmlns:p14="http://schemas.microsoft.com/office/powerpoint/2010/main" val="352448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7EE18A1B-E48B-4443-A10F-ADCCF6228166}" type="slidenum">
              <a:rPr lang="en-GB" smtClean="0"/>
              <a:t>4</a:t>
            </a:fld>
            <a:endParaRPr lang="en-GB"/>
          </a:p>
        </p:txBody>
      </p:sp>
    </p:spTree>
    <p:extLst>
      <p:ext uri="{BB962C8B-B14F-4D97-AF65-F5344CB8AC3E}">
        <p14:creationId xmlns:p14="http://schemas.microsoft.com/office/powerpoint/2010/main" val="156705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E18A1B-E48B-4443-A10F-ADCCF6228166}" type="slidenum">
              <a:rPr lang="en-GB" smtClean="0"/>
              <a:t>5</a:t>
            </a:fld>
            <a:endParaRPr lang="en-GB"/>
          </a:p>
        </p:txBody>
      </p:sp>
    </p:spTree>
    <p:extLst>
      <p:ext uri="{BB962C8B-B14F-4D97-AF65-F5344CB8AC3E}">
        <p14:creationId xmlns:p14="http://schemas.microsoft.com/office/powerpoint/2010/main" val="422884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E18A1B-E48B-4443-A10F-ADCCF6228166}" type="slidenum">
              <a:rPr lang="en-GB" smtClean="0"/>
              <a:t>6</a:t>
            </a:fld>
            <a:endParaRPr lang="en-GB"/>
          </a:p>
        </p:txBody>
      </p:sp>
    </p:spTree>
    <p:extLst>
      <p:ext uri="{BB962C8B-B14F-4D97-AF65-F5344CB8AC3E}">
        <p14:creationId xmlns:p14="http://schemas.microsoft.com/office/powerpoint/2010/main" val="203704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E18A1B-E48B-4443-A10F-ADCCF6228166}" type="slidenum">
              <a:rPr lang="en-GB" smtClean="0"/>
              <a:t>7</a:t>
            </a:fld>
            <a:endParaRPr lang="en-GB"/>
          </a:p>
        </p:txBody>
      </p:sp>
    </p:spTree>
    <p:extLst>
      <p:ext uri="{BB962C8B-B14F-4D97-AF65-F5344CB8AC3E}">
        <p14:creationId xmlns:p14="http://schemas.microsoft.com/office/powerpoint/2010/main" val="389329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E18A1B-E48B-4443-A10F-ADCCF6228166}" type="slidenum">
              <a:rPr lang="en-GB" smtClean="0"/>
              <a:t>9</a:t>
            </a:fld>
            <a:endParaRPr lang="en-GB"/>
          </a:p>
        </p:txBody>
      </p:sp>
    </p:spTree>
    <p:extLst>
      <p:ext uri="{BB962C8B-B14F-4D97-AF65-F5344CB8AC3E}">
        <p14:creationId xmlns:p14="http://schemas.microsoft.com/office/powerpoint/2010/main" val="145548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C7E1C2B-FB67-417B-8D02-24FE0FF1195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261483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7E1C2B-FB67-417B-8D02-24FE0FF1195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127888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7E1C2B-FB67-417B-8D02-24FE0FF1195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254920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C7E1C2B-FB67-417B-8D02-24FE0FF1195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410601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7E1C2B-FB67-417B-8D02-24FE0FF11959}"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384123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7E1C2B-FB67-417B-8D02-24FE0FF11959}"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284782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C7E1C2B-FB67-417B-8D02-24FE0FF11959}" type="datetimeFigureOut">
              <a:rPr lang="en-GB" smtClean="0"/>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317549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C7E1C2B-FB67-417B-8D02-24FE0FF11959}" type="datetimeFigureOut">
              <a:rPr lang="en-GB" smtClean="0"/>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270252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E1C2B-FB67-417B-8D02-24FE0FF11959}" type="datetimeFigureOut">
              <a:rPr lang="en-GB" smtClean="0"/>
              <a:t>28/09/2021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352195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7E1C2B-FB67-417B-8D02-24FE0FF11959}"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15756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7E1C2B-FB67-417B-8D02-24FE0FF11959}"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368894-B27C-437F-AF94-B208386A67A2}" type="slidenum">
              <a:rPr lang="en-GB" smtClean="0"/>
              <a:t>‹#›</a:t>
            </a:fld>
            <a:endParaRPr lang="en-GB"/>
          </a:p>
        </p:txBody>
      </p:sp>
    </p:spTree>
    <p:extLst>
      <p:ext uri="{BB962C8B-B14F-4D97-AF65-F5344CB8AC3E}">
        <p14:creationId xmlns:p14="http://schemas.microsoft.com/office/powerpoint/2010/main" val="1809083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E1C2B-FB67-417B-8D02-24FE0FF11959}" type="datetimeFigureOut">
              <a:rPr lang="en-GB" smtClean="0"/>
              <a:t>28/09/2021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68894-B27C-437F-AF94-B208386A67A2}" type="slidenum">
              <a:rPr lang="en-GB" smtClean="0"/>
              <a:t>‹#›</a:t>
            </a:fld>
            <a:endParaRPr lang="en-GB"/>
          </a:p>
        </p:txBody>
      </p:sp>
    </p:spTree>
    <p:extLst>
      <p:ext uri="{BB962C8B-B14F-4D97-AF65-F5344CB8AC3E}">
        <p14:creationId xmlns:p14="http://schemas.microsoft.com/office/powerpoint/2010/main" val="113039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limateaction@rcaob.org.uk" TargetMode="External"/><Relationship Id="rId2" Type="http://schemas.openxmlformats.org/officeDocument/2006/relationships/hyperlink" Target="http://www.tfaforms.com/4929784"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tfaforms.com/4929784"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mailto:climateaction@rcaob.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5266"/>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907211" y="839578"/>
            <a:ext cx="10651126" cy="10132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dirty="0">
                <a:solidFill>
                  <a:schemeClr val="bg1"/>
                </a:solidFill>
                <a:latin typeface="Cinzel" panose="00000500000000000000" pitchFamily="50" charset="0"/>
              </a:rPr>
              <a:t>Diocesan Plan for the Environment</a:t>
            </a:r>
            <a:endParaRPr kumimoji="0" lang="en-GB" sz="4000" b="1" i="0" u="none" strike="noStrike" kern="1200" cap="none" spc="0" normalizeH="0" baseline="0" noProof="0" dirty="0">
              <a:ln>
                <a:noFill/>
              </a:ln>
              <a:solidFill>
                <a:schemeClr val="bg1"/>
              </a:solidFill>
              <a:effectLst/>
              <a:uLnTx/>
              <a:uFillTx/>
              <a:latin typeface="Cinzel" panose="00000500000000000000" pitchFamily="50" charset="0"/>
            </a:endParaRPr>
          </a:p>
        </p:txBody>
      </p:sp>
      <p:sp>
        <p:nvSpPr>
          <p:cNvPr id="7" name="Content Placeholder 2"/>
          <p:cNvSpPr txBox="1">
            <a:spLocks/>
          </p:cNvSpPr>
          <p:nvPr/>
        </p:nvSpPr>
        <p:spPr>
          <a:xfrm>
            <a:off x="907211" y="1796286"/>
            <a:ext cx="4851905" cy="4816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b="1" dirty="0">
                <a:solidFill>
                  <a:schemeClr val="bg1"/>
                </a:solidFill>
                <a:latin typeface="Cinzel" panose="00000500000000000000" pitchFamily="50" charset="0"/>
              </a:rPr>
              <a:t>Justice and Peace Assembly 2021 </a:t>
            </a:r>
            <a:endParaRPr kumimoji="0" lang="en-GB" sz="2000" b="1" i="0" u="none" strike="noStrike" kern="1200" cap="none" spc="0" normalizeH="0" baseline="0" noProof="0" dirty="0">
              <a:ln>
                <a:noFill/>
              </a:ln>
              <a:solidFill>
                <a:schemeClr val="bg1"/>
              </a:solidFill>
              <a:effectLst/>
              <a:uLnTx/>
              <a:uFillTx/>
              <a:latin typeface="Cinzel" panose="00000500000000000000" pitchFamily="5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952" y="5830380"/>
            <a:ext cx="4158714" cy="844740"/>
          </a:xfrm>
          <a:prstGeom prst="rect">
            <a:avLst/>
          </a:prstGeom>
        </p:spPr>
      </p:pic>
    </p:spTree>
    <p:extLst>
      <p:ext uri="{BB962C8B-B14F-4D97-AF65-F5344CB8AC3E}">
        <p14:creationId xmlns:p14="http://schemas.microsoft.com/office/powerpoint/2010/main" val="255636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5266"/>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907211" y="839578"/>
            <a:ext cx="10651126" cy="10132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1" dirty="0">
                <a:solidFill>
                  <a:schemeClr val="bg1"/>
                </a:solidFill>
                <a:latin typeface="Cinzel" panose="00000500000000000000" pitchFamily="50" charset="0"/>
              </a:rPr>
              <a:t>Diocesan Plan for the Environment</a:t>
            </a:r>
            <a:endParaRPr kumimoji="0" lang="en-GB" sz="4000" b="1" i="0" u="none" strike="noStrike" kern="1200" cap="none" spc="0" normalizeH="0" baseline="0" noProof="0" dirty="0">
              <a:ln>
                <a:noFill/>
              </a:ln>
              <a:solidFill>
                <a:schemeClr val="bg1"/>
              </a:solidFill>
              <a:effectLst/>
              <a:uLnTx/>
              <a:uFillTx/>
              <a:latin typeface="Cinzel" panose="00000500000000000000" pitchFamily="50" charset="0"/>
            </a:endParaRPr>
          </a:p>
        </p:txBody>
      </p:sp>
      <p:sp>
        <p:nvSpPr>
          <p:cNvPr id="7" name="Content Placeholder 2"/>
          <p:cNvSpPr txBox="1">
            <a:spLocks/>
          </p:cNvSpPr>
          <p:nvPr/>
        </p:nvSpPr>
        <p:spPr>
          <a:xfrm>
            <a:off x="907211" y="1796286"/>
            <a:ext cx="10449310" cy="40340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50000"/>
              </a:lnSpc>
              <a:buFont typeface="Arial" panose="020B0604020202020204" pitchFamily="34" charset="0"/>
              <a:buChar char="•"/>
              <a:defRPr/>
            </a:pPr>
            <a:r>
              <a:rPr lang="en-GB" dirty="0">
                <a:solidFill>
                  <a:schemeClr val="bg1"/>
                </a:solidFill>
                <a:latin typeface="Century Gothic" panose="020B0502020202020204" pitchFamily="34" charset="0"/>
              </a:rPr>
              <a:t>Sign up to our climate email list to act as an ambassador or conduit in your community: </a:t>
            </a:r>
            <a:r>
              <a:rPr lang="en-GB" sz="2800" b="1" u="sng" dirty="0">
                <a:solidFill>
                  <a:schemeClr val="bg1"/>
                </a:solidFill>
                <a:latin typeface="Century Gothic" panose="020B0502020202020204" pitchFamily="34" charset="0"/>
                <a:hlinkClick r:id="rId2"/>
              </a:rPr>
              <a:t>www.tfaforms.com/4929784</a:t>
            </a:r>
            <a:r>
              <a:rPr lang="en-GB" sz="2800" b="1" u="sng" dirty="0">
                <a:solidFill>
                  <a:schemeClr val="bg1"/>
                </a:solidFill>
                <a:latin typeface="Century Gothic" panose="020B0502020202020204" pitchFamily="34" charset="0"/>
              </a:rPr>
              <a:t> </a:t>
            </a:r>
          </a:p>
          <a:p>
            <a:pPr marL="342900" lvl="0" indent="-342900" algn="l">
              <a:lnSpc>
                <a:spcPct val="150000"/>
              </a:lnSpc>
              <a:buFont typeface="Arial" panose="020B0604020202020204" pitchFamily="34" charset="0"/>
              <a:buChar char="•"/>
              <a:defRPr/>
            </a:pPr>
            <a:r>
              <a:rPr lang="en-GB" dirty="0">
                <a:solidFill>
                  <a:schemeClr val="bg1"/>
                </a:solidFill>
                <a:latin typeface="Century Gothic" panose="020B0502020202020204" pitchFamily="34" charset="0"/>
              </a:rPr>
              <a:t>Let us know by 1 October if you are interested in joining the Climate Action steering group- give us any relevant information about your background/experience and passions: </a:t>
            </a:r>
            <a:r>
              <a:rPr lang="en-GB" sz="2800" b="1" dirty="0">
                <a:solidFill>
                  <a:schemeClr val="bg1"/>
                </a:solidFill>
                <a:latin typeface="Century Gothic" panose="020B0502020202020204" pitchFamily="34" charset="0"/>
                <a:hlinkClick r:id="rId3"/>
              </a:rPr>
              <a:t>climateaction@rcaob.org.uk</a:t>
            </a:r>
            <a:r>
              <a:rPr lang="en-GB" b="1" dirty="0">
                <a:solidFill>
                  <a:schemeClr val="bg1"/>
                </a:solidFill>
                <a:latin typeface="Century Gothic" panose="020B0502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9952" y="5830380"/>
            <a:ext cx="4158714" cy="844740"/>
          </a:xfrm>
          <a:prstGeom prst="rect">
            <a:avLst/>
          </a:prstGeom>
        </p:spPr>
      </p:pic>
    </p:spTree>
    <p:extLst>
      <p:ext uri="{BB962C8B-B14F-4D97-AF65-F5344CB8AC3E}">
        <p14:creationId xmlns:p14="http://schemas.microsoft.com/office/powerpoint/2010/main" val="206304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256194" cy="6985535"/>
          </a:xfrm>
          <a:prstGeom prst="rect">
            <a:avLst/>
          </a:prstGeom>
        </p:spPr>
      </p:pic>
    </p:spTree>
    <p:extLst>
      <p:ext uri="{BB962C8B-B14F-4D97-AF65-F5344CB8AC3E}">
        <p14:creationId xmlns:p14="http://schemas.microsoft.com/office/powerpoint/2010/main" val="205290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07211" y="839578"/>
            <a:ext cx="10515600" cy="764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1" dirty="0">
                <a:solidFill>
                  <a:srgbClr val="961919"/>
                </a:solidFill>
                <a:latin typeface="Cinzel" panose="00000500000000000000" pitchFamily="50" charset="0"/>
              </a:rPr>
              <a:t>The Archdiocese:</a:t>
            </a:r>
            <a:endParaRPr kumimoji="0" lang="en-GB" sz="3200" b="1" i="0" u="none" strike="noStrike" kern="1200" cap="none" spc="0" normalizeH="0" baseline="0" noProof="0" dirty="0">
              <a:ln>
                <a:noFill/>
              </a:ln>
              <a:solidFill>
                <a:srgbClr val="961919"/>
              </a:solidFill>
              <a:effectLst/>
              <a:uLnTx/>
              <a:uFillTx/>
              <a:latin typeface="Cinzel" panose="00000500000000000000" pitchFamily="50" charset="0"/>
              <a:ea typeface="+mj-ea"/>
              <a:cs typeface="+mj-cs"/>
            </a:endParaRPr>
          </a:p>
        </p:txBody>
      </p:sp>
      <p:sp>
        <p:nvSpPr>
          <p:cNvPr id="7" name="Content Placeholder 2"/>
          <p:cNvSpPr txBox="1">
            <a:spLocks/>
          </p:cNvSpPr>
          <p:nvPr/>
        </p:nvSpPr>
        <p:spPr>
          <a:xfrm>
            <a:off x="907211" y="1772222"/>
            <a:ext cx="8279921" cy="37211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Extends from Stoke in the North to the Thames in the South. </a:t>
            </a:r>
          </a:p>
          <a:p>
            <a:pPr marL="342900" indent="-342900" algn="l">
              <a:buFont typeface="Arial" panose="020B0604020202020204" pitchFamily="34" charset="0"/>
              <a:buChar char="•"/>
            </a:pPr>
            <a:r>
              <a:rPr lang="en-GB" dirty="0"/>
              <a:t>It includes seven cities and five counties; an area with over five million people.</a:t>
            </a:r>
          </a:p>
          <a:p>
            <a:pPr marL="342900" indent="-342900" algn="l">
              <a:buFont typeface="Arial" panose="020B0604020202020204" pitchFamily="34" charset="0"/>
              <a:buChar char="•"/>
            </a:pPr>
            <a:r>
              <a:rPr lang="en-GB" dirty="0"/>
              <a:t>It serves a Catholic population of c. 450,000 through a network of 217 parishes and some 240 schools.</a:t>
            </a:r>
          </a:p>
          <a:p>
            <a:pPr marL="342900" indent="-342900" algn="l">
              <a:buFont typeface="Arial" panose="020B0604020202020204" pitchFamily="34" charset="0"/>
              <a:buChar char="•"/>
            </a:pPr>
            <a:r>
              <a:rPr lang="en-GB" dirty="0"/>
              <a:t>Owns over 1,000 buildings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9952" y="5834940"/>
            <a:ext cx="4118046" cy="840180"/>
          </a:xfrm>
          <a:prstGeom prst="rect">
            <a:avLst/>
          </a:prstGeom>
        </p:spPr>
      </p:pic>
    </p:spTree>
    <p:extLst>
      <p:ext uri="{BB962C8B-B14F-4D97-AF65-F5344CB8AC3E}">
        <p14:creationId xmlns:p14="http://schemas.microsoft.com/office/powerpoint/2010/main" val="142724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07211" y="482886"/>
            <a:ext cx="10515600" cy="6164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1" dirty="0">
                <a:solidFill>
                  <a:srgbClr val="961919"/>
                </a:solidFill>
                <a:latin typeface="Cinzel" panose="00000500000000000000" pitchFamily="50" charset="0"/>
              </a:rPr>
              <a:t>Statement of Intent</a:t>
            </a:r>
            <a:endParaRPr kumimoji="0" lang="en-GB" sz="3200" b="1" i="0" u="none" strike="noStrike" kern="1200" cap="none" spc="0" normalizeH="0" baseline="0" noProof="0" dirty="0">
              <a:ln>
                <a:noFill/>
              </a:ln>
              <a:solidFill>
                <a:srgbClr val="961919"/>
              </a:solidFill>
              <a:effectLst/>
              <a:uLnTx/>
              <a:uFillTx/>
              <a:latin typeface="Cinzel" panose="00000500000000000000" pitchFamily="50" charset="0"/>
              <a:ea typeface="+mj-ea"/>
              <a:cs typeface="+mj-cs"/>
            </a:endParaRPr>
          </a:p>
        </p:txBody>
      </p:sp>
      <p:sp>
        <p:nvSpPr>
          <p:cNvPr id="7" name="Content Placeholder 2"/>
          <p:cNvSpPr txBox="1">
            <a:spLocks/>
          </p:cNvSpPr>
          <p:nvPr/>
        </p:nvSpPr>
        <p:spPr>
          <a:xfrm>
            <a:off x="907210" y="1335640"/>
            <a:ext cx="11094289" cy="5212117"/>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4300" b="1" dirty="0">
                <a:latin typeface="Century Gothic" panose="020B0502020202020204" pitchFamily="34" charset="0"/>
              </a:rPr>
              <a:t>All of Diocesan life and work is to be guided by this document </a:t>
            </a:r>
            <a:r>
              <a:rPr lang="en-GB" sz="4300" dirty="0">
                <a:latin typeface="Century Gothic" panose="020B0502020202020204" pitchFamily="34" charset="0"/>
              </a:rPr>
              <a:t>as part of our mission to care for God’s gift of Creation.</a:t>
            </a:r>
          </a:p>
          <a:p>
            <a:pPr lvl="0" algn="l"/>
            <a:r>
              <a:rPr lang="en-GB" sz="4300" b="1" dirty="0">
                <a:latin typeface="Century Gothic" panose="020B0502020202020204" pitchFamily="34" charset="0"/>
              </a:rPr>
              <a:t>We will raise awareness of and become fully educated in the issues concerning the damage being done to God's creation, </a:t>
            </a:r>
            <a:r>
              <a:rPr lang="en-GB" sz="4300" dirty="0">
                <a:latin typeface="Century Gothic" panose="020B0502020202020204" pitchFamily="34" charset="0"/>
              </a:rPr>
              <a:t>particularly damage that results in injustice, violence and the life-threatening effects of climate change. </a:t>
            </a:r>
          </a:p>
          <a:p>
            <a:pPr lvl="0" algn="l"/>
            <a:r>
              <a:rPr lang="en-GB" sz="4300" b="1" dirty="0">
                <a:latin typeface="Century Gothic" panose="020B0502020202020204" pitchFamily="34" charset="0"/>
              </a:rPr>
              <a:t>We will judge all decisions against the exhortation in </a:t>
            </a:r>
            <a:r>
              <a:rPr lang="en-GB" sz="4300" b="1" dirty="0" err="1">
                <a:latin typeface="Century Gothic" panose="020B0502020202020204" pitchFamily="34" charset="0"/>
              </a:rPr>
              <a:t>Laudato</a:t>
            </a:r>
            <a:r>
              <a:rPr lang="en-GB" sz="4300" b="1" dirty="0">
                <a:latin typeface="Century Gothic" panose="020B0502020202020204" pitchFamily="34" charset="0"/>
              </a:rPr>
              <a:t> Si to “hear the cry of the earth and the cry of the poor.” </a:t>
            </a:r>
            <a:r>
              <a:rPr lang="en-GB" sz="4300" dirty="0">
                <a:latin typeface="Century Gothic" panose="020B0502020202020204" pitchFamily="34" charset="0"/>
              </a:rPr>
              <a:t>This includes all economic decisions, actions taken as a consumer and investments. </a:t>
            </a:r>
          </a:p>
          <a:p>
            <a:pPr lvl="0" algn="l"/>
            <a:r>
              <a:rPr lang="en-GB" sz="4300" b="1" dirty="0">
                <a:latin typeface="Century Gothic" panose="020B0502020202020204" pitchFamily="34" charset="0"/>
              </a:rPr>
              <a:t> We will support and work with all relevant church agencies</a:t>
            </a:r>
            <a:r>
              <a:rPr lang="en-GB" sz="4300" dirty="0">
                <a:latin typeface="Century Gothic" panose="020B0502020202020204" pitchFamily="34" charset="0"/>
              </a:rPr>
              <a:t>, including ecumenical bodies, for the positive environmental change to which we all aspire. </a:t>
            </a:r>
          </a:p>
          <a:p>
            <a:pPr lvl="0" algn="l"/>
            <a:r>
              <a:rPr lang="en-GB" sz="4300" b="1" dirty="0">
                <a:latin typeface="Century Gothic" panose="020B0502020202020204" pitchFamily="34" charset="0"/>
              </a:rPr>
              <a:t>We must all live and practice our faith mindful of the requirement in Catholic Social Teaching to live sustainably.</a:t>
            </a:r>
          </a:p>
          <a:p>
            <a:pPr lvl="0" algn="l"/>
            <a:r>
              <a:rPr lang="en-GB" sz="4300" b="1" dirty="0">
                <a:latin typeface="Century Gothic" panose="020B0502020202020204" pitchFamily="34" charset="0"/>
              </a:rPr>
              <a:t>We will create a Climate Action Group </a:t>
            </a:r>
            <a:r>
              <a:rPr lang="en-GB" sz="4300" dirty="0">
                <a:latin typeface="Century Gothic" panose="020B0502020202020204" pitchFamily="34" charset="0"/>
              </a:rPr>
              <a:t>to oversee our work, and aim </a:t>
            </a:r>
            <a:r>
              <a:rPr lang="en-GB" sz="4300" b="1" dirty="0">
                <a:latin typeface="Century Gothic" panose="020B0502020202020204" pitchFamily="34" charset="0"/>
              </a:rPr>
              <a:t>to establish a wider network of climate campaigners </a:t>
            </a:r>
            <a:r>
              <a:rPr lang="en-GB" sz="4300" dirty="0">
                <a:latin typeface="Century Gothic" panose="020B0502020202020204" pitchFamily="34" charset="0"/>
              </a:rPr>
              <a:t>and supporters across the diocese to act as champions in their areas.</a:t>
            </a:r>
          </a:p>
          <a:p>
            <a:pPr lvl="0" algn="l"/>
            <a:r>
              <a:rPr lang="en-GB" sz="4300" b="1" dirty="0">
                <a:latin typeface="Century Gothic" panose="020B0502020202020204" pitchFamily="34" charset="0"/>
              </a:rPr>
              <a:t>We will include our concern for sustainability in our worship and teaching</a:t>
            </a:r>
            <a:r>
              <a:rPr lang="en-GB" sz="4300" dirty="0">
                <a:latin typeface="Century Gothic" panose="020B0502020202020204" pitchFamily="34" charset="0"/>
              </a:rPr>
              <a:t>, especially observing Climate Sunday, the Season of Creation and similar significant dates and feasts.</a:t>
            </a:r>
          </a:p>
          <a:p>
            <a:pPr lvl="0" algn="l"/>
            <a:r>
              <a:rPr lang="en-GB" sz="4300" b="1" dirty="0">
                <a:latin typeface="Century Gothic" panose="020B0502020202020204" pitchFamily="34" charset="0"/>
              </a:rPr>
              <a:t>We will undertake an environmental and energy audit of church and school premises and property</a:t>
            </a:r>
            <a:r>
              <a:rPr lang="en-GB" sz="4300" dirty="0">
                <a:latin typeface="Century Gothic" panose="020B0502020202020204" pitchFamily="34" charset="0"/>
              </a:rPr>
              <a:t>, identify the most significant issues and impacts which should be addressed and make and implement plans and programmes to tackle them, recognising that some additional costs may be incurred to minimise environmental impacts.</a:t>
            </a:r>
          </a:p>
          <a:p>
            <a:pPr lvl="0" algn="l"/>
            <a:r>
              <a:rPr lang="en-GB" sz="4300" b="1" dirty="0">
                <a:latin typeface="Century Gothic" panose="020B0502020202020204" pitchFamily="34" charset="0"/>
              </a:rPr>
              <a:t>We will work with others in our local community </a:t>
            </a:r>
            <a:r>
              <a:rPr lang="en-GB" sz="4300" dirty="0">
                <a:latin typeface="Century Gothic" panose="020B0502020202020204" pitchFamily="34" charset="0"/>
              </a:rPr>
              <a:t>to identify environmental issues which should be addressed in our area and help develop actions to tackle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b="1" dirty="0">
              <a:solidFill>
                <a:prstClr val="black"/>
              </a:solidFill>
              <a:latin typeface="Cinzel" panose="00000500000000000000" pitchFamily="5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b="1" dirty="0">
              <a:solidFill>
                <a:prstClr val="black"/>
              </a:solidFill>
              <a:latin typeface="Cinzel" panose="00000500000000000000" pitchFamily="5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4770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75" y="0"/>
            <a:ext cx="14458333" cy="7093619"/>
          </a:xfrm>
          <a:prstGeom prst="rect">
            <a:avLst/>
          </a:prstGeom>
        </p:spPr>
      </p:pic>
      <p:sp>
        <p:nvSpPr>
          <p:cNvPr id="4" name="Title 1"/>
          <p:cNvSpPr txBox="1">
            <a:spLocks/>
          </p:cNvSpPr>
          <p:nvPr/>
        </p:nvSpPr>
        <p:spPr>
          <a:xfrm>
            <a:off x="907211" y="1065402"/>
            <a:ext cx="5023806" cy="539111"/>
          </a:xfrm>
          <a:prstGeom prst="rect">
            <a:avLst/>
          </a:prstGeom>
          <a:solidFill>
            <a:schemeClr val="tx1">
              <a:lumMod val="75000"/>
              <a:lumOff val="2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1" dirty="0">
                <a:solidFill>
                  <a:schemeClr val="bg2"/>
                </a:solidFill>
                <a:latin typeface="Cinzel" panose="00000500000000000000" pitchFamily="50" charset="0"/>
              </a:rPr>
              <a:t>What has been done so far?</a:t>
            </a:r>
            <a:endParaRPr kumimoji="0" lang="en-GB" sz="3200" b="1" i="0" u="none" strike="noStrike" kern="1200" cap="none" spc="0" normalizeH="0" baseline="0" noProof="0" dirty="0">
              <a:ln>
                <a:noFill/>
              </a:ln>
              <a:solidFill>
                <a:schemeClr val="bg2"/>
              </a:solidFill>
              <a:effectLst/>
              <a:uLnTx/>
              <a:uFillTx/>
              <a:latin typeface="Cinzel" panose="00000500000000000000" pitchFamily="50" charset="0"/>
            </a:endParaRPr>
          </a:p>
        </p:txBody>
      </p:sp>
    </p:spTree>
    <p:extLst>
      <p:ext uri="{BB962C8B-B14F-4D97-AF65-F5344CB8AC3E}">
        <p14:creationId xmlns:p14="http://schemas.microsoft.com/office/powerpoint/2010/main" val="198412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9952" y="5834940"/>
            <a:ext cx="4118046" cy="840180"/>
          </a:xfrm>
          <a:prstGeom prst="rect">
            <a:avLst/>
          </a:prstGeom>
        </p:spPr>
      </p:pic>
      <p:pic>
        <p:nvPicPr>
          <p:cNvPr id="7" name="Picture 6" descr="A picture containing ground, outdoor, dirt&#10;&#10;Description automatically generated">
            <a:extLst>
              <a:ext uri="{FF2B5EF4-FFF2-40B4-BE49-F238E27FC236}">
                <a16:creationId xmlns:a16="http://schemas.microsoft.com/office/drawing/2014/main" id="{549086AF-F20D-4F12-8824-559BFBB687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9" name="Title 1"/>
          <p:cNvSpPr txBox="1">
            <a:spLocks/>
          </p:cNvSpPr>
          <p:nvPr/>
        </p:nvSpPr>
        <p:spPr>
          <a:xfrm>
            <a:off x="907211" y="1004207"/>
            <a:ext cx="2872853" cy="600306"/>
          </a:xfrm>
          <a:prstGeom prst="rect">
            <a:avLst/>
          </a:prstGeom>
          <a:solidFill>
            <a:schemeClr val="tx1">
              <a:lumMod val="75000"/>
              <a:lumOff val="2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1" dirty="0">
                <a:solidFill>
                  <a:schemeClr val="bg2"/>
                </a:solidFill>
                <a:latin typeface="Cinzel" panose="00000500000000000000" pitchFamily="50" charset="0"/>
              </a:rPr>
              <a:t>What next?</a:t>
            </a:r>
            <a:endParaRPr kumimoji="0" lang="en-GB" sz="3200" b="1" i="0" u="none" strike="noStrike" kern="1200" cap="none" spc="0" normalizeH="0" baseline="0" noProof="0" dirty="0">
              <a:ln>
                <a:noFill/>
              </a:ln>
              <a:solidFill>
                <a:schemeClr val="bg2"/>
              </a:solidFill>
              <a:effectLst/>
              <a:uLnTx/>
              <a:uFillTx/>
              <a:latin typeface="Cinzel" panose="00000500000000000000" pitchFamily="50" charset="0"/>
            </a:endParaRPr>
          </a:p>
        </p:txBody>
      </p:sp>
    </p:spTree>
    <p:extLst>
      <p:ext uri="{BB962C8B-B14F-4D97-AF65-F5344CB8AC3E}">
        <p14:creationId xmlns:p14="http://schemas.microsoft.com/office/powerpoint/2010/main" val="369690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07211" y="839578"/>
            <a:ext cx="10515600" cy="764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1" dirty="0">
                <a:solidFill>
                  <a:srgbClr val="961919"/>
                </a:solidFill>
                <a:latin typeface="Cinzel" panose="00000500000000000000" pitchFamily="50" charset="0"/>
              </a:rPr>
              <a:t>Milestones 2021</a:t>
            </a:r>
            <a:endParaRPr kumimoji="0" lang="en-GB" sz="3200" b="1" i="0" u="none" strike="noStrike" kern="1200" cap="none" spc="0" normalizeH="0" baseline="0" noProof="0" dirty="0">
              <a:ln>
                <a:noFill/>
              </a:ln>
              <a:solidFill>
                <a:srgbClr val="961919"/>
              </a:solidFill>
              <a:effectLst/>
              <a:uLnTx/>
              <a:uFillTx/>
              <a:latin typeface="Cinzel" panose="00000500000000000000" pitchFamily="50" charset="0"/>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9952" y="5834940"/>
            <a:ext cx="4118046" cy="840180"/>
          </a:xfrm>
          <a:prstGeom prst="rect">
            <a:avLst/>
          </a:prstGeom>
        </p:spPr>
      </p:pic>
      <p:sp>
        <p:nvSpPr>
          <p:cNvPr id="9" name="Content Placeholder 2"/>
          <p:cNvSpPr txBox="1">
            <a:spLocks/>
          </p:cNvSpPr>
          <p:nvPr/>
        </p:nvSpPr>
        <p:spPr>
          <a:xfrm>
            <a:off x="907211" y="1708053"/>
            <a:ext cx="8279921" cy="412688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285750" indent="-285750" algn="l">
              <a:buFont typeface="Arial" panose="020B0604020202020204" pitchFamily="34" charset="0"/>
              <a:buChar char="•"/>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rPr>
              <a:t>Season of</a:t>
            </a:r>
            <a:r>
              <a:rPr kumimoji="0" lang="en-GB" sz="2000" b="1" i="0" u="none" strike="noStrike" kern="1200" cap="none" spc="0" normalizeH="0" noProof="0" dirty="0">
                <a:ln>
                  <a:noFill/>
                </a:ln>
                <a:solidFill>
                  <a:prstClr val="black"/>
                </a:solidFill>
                <a:effectLst/>
                <a:uLnTx/>
                <a:uFillTx/>
                <a:latin typeface="Century Gothic" panose="020B0502020202020204" pitchFamily="34" charset="0"/>
              </a:rPr>
              <a:t> Creation </a:t>
            </a:r>
            <a:r>
              <a:rPr kumimoji="0" lang="en-GB" sz="2000" i="0" u="none" strike="noStrike" kern="1200" cap="none" spc="0" normalizeH="0" noProof="0" dirty="0">
                <a:ln>
                  <a:noFill/>
                </a:ln>
                <a:solidFill>
                  <a:prstClr val="black"/>
                </a:solidFill>
                <a:effectLst/>
                <a:uLnTx/>
                <a:uFillTx/>
                <a:latin typeface="Century Gothic" panose="020B0502020202020204" pitchFamily="34" charset="0"/>
              </a:rPr>
              <a:t>– 1 September - 4 October</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indent="-285750" algn="l">
              <a:buFont typeface="Arial" panose="020B0604020202020204" pitchFamily="34" charset="0"/>
              <a:buChar char="•"/>
              <a:defRPr/>
            </a:pPr>
            <a:r>
              <a:rPr kumimoji="0" lang="en-GB" sz="2000" b="1" i="0" u="none" strike="noStrike" kern="1200" cap="none" spc="0" normalizeH="0" baseline="0" noProof="0" dirty="0" err="1">
                <a:ln>
                  <a:noFill/>
                </a:ln>
                <a:solidFill>
                  <a:prstClr val="black"/>
                </a:solidFill>
                <a:effectLst/>
                <a:uLnTx/>
                <a:uFillTx/>
                <a:latin typeface="Century Gothic" panose="020B0502020202020204" pitchFamily="34" charset="0"/>
              </a:rPr>
              <a:t>Laudato</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rPr>
              <a:t> Si’ implementation plans available</a:t>
            </a:r>
            <a:r>
              <a:rPr kumimoji="0" lang="en-GB" sz="2000" b="1" i="0" u="none" strike="noStrike" kern="1200" cap="none" spc="0" normalizeH="0" noProof="0" dirty="0">
                <a:ln>
                  <a:noFill/>
                </a:ln>
                <a:solidFill>
                  <a:prstClr val="black"/>
                </a:solidFill>
                <a:effectLst/>
                <a:uLnTx/>
                <a:uFillTx/>
                <a:latin typeface="Century Gothic" panose="020B0502020202020204" pitchFamily="34" charset="0"/>
              </a:rPr>
              <a:t> </a:t>
            </a:r>
            <a:r>
              <a:rPr kumimoji="0" lang="en-GB" sz="2000" i="0" u="none" strike="noStrike" kern="1200" cap="none" spc="0" normalizeH="0" noProof="0" dirty="0">
                <a:ln>
                  <a:noFill/>
                </a:ln>
                <a:solidFill>
                  <a:prstClr val="black"/>
                </a:solidFill>
                <a:effectLst/>
                <a:uLnTx/>
                <a:uFillTx/>
                <a:latin typeface="Century Gothic" panose="020B0502020202020204" pitchFamily="34" charset="0"/>
              </a:rPr>
              <a:t>– 4 October</a:t>
            </a:r>
          </a:p>
          <a:p>
            <a:pPr marL="285750" indent="-285750" algn="l">
              <a:buFont typeface="Arial" panose="020B0604020202020204" pitchFamily="34" charset="0"/>
              <a:buChar char="•"/>
              <a:defRPr/>
            </a:pPr>
            <a:r>
              <a:rPr lang="en-GB" sz="2100" b="1" dirty="0">
                <a:latin typeface="Century Gothic" panose="020B0502020202020204" pitchFamily="34" charset="0"/>
              </a:rPr>
              <a:t>Vatican meeting. Faith and Science: Toward COP26 </a:t>
            </a:r>
            <a:r>
              <a:rPr lang="en-GB" sz="2100" dirty="0">
                <a:latin typeface="Century Gothic" panose="020B0502020202020204" pitchFamily="34" charset="0"/>
              </a:rPr>
              <a:t>– 4 October</a:t>
            </a:r>
            <a:endParaRPr kumimoji="0" lang="en-GB" sz="2100" i="0" u="none" strike="noStrike" kern="1200" cap="none" spc="0" normalizeH="0" noProof="0" dirty="0">
              <a:ln>
                <a:noFill/>
              </a:ln>
              <a:solidFill>
                <a:prstClr val="black"/>
              </a:solidFill>
              <a:effectLst/>
              <a:uLnTx/>
              <a:uFillTx/>
              <a:latin typeface="Century Gothic" panose="020B0502020202020204" pitchFamily="34" charset="0"/>
            </a:endParaRPr>
          </a:p>
          <a:p>
            <a:pPr marL="285750" indent="-285750" algn="l">
              <a:buFont typeface="Arial" panose="020B0604020202020204" pitchFamily="34" charset="0"/>
              <a:buChar char="•"/>
              <a:defRPr/>
            </a:pPr>
            <a:r>
              <a:rPr lang="en-GB" sz="2000" b="1" dirty="0">
                <a:solidFill>
                  <a:prstClr val="black"/>
                </a:solidFill>
                <a:latin typeface="Century Gothic" panose="020B0502020202020204" pitchFamily="34" charset="0"/>
              </a:rPr>
              <a:t>Climate Sunday </a:t>
            </a:r>
            <a:r>
              <a:rPr lang="en-GB" sz="2000" dirty="0">
                <a:solidFill>
                  <a:prstClr val="black"/>
                </a:solidFill>
                <a:latin typeface="Century Gothic" panose="020B0502020202020204" pitchFamily="34" charset="0"/>
              </a:rPr>
              <a:t>-  any Sunday in run up to COP26</a:t>
            </a:r>
          </a:p>
          <a:p>
            <a:pPr marL="285750" indent="-285750" algn="l">
              <a:buFont typeface="Arial" panose="020B0604020202020204" pitchFamily="34" charset="0"/>
              <a:buChar char="•"/>
              <a:defRPr/>
            </a:pPr>
            <a:r>
              <a:rPr lang="en-GB" sz="2000" b="1" dirty="0">
                <a:solidFill>
                  <a:prstClr val="black"/>
                </a:solidFill>
                <a:latin typeface="Century Gothic" panose="020B0502020202020204" pitchFamily="34" charset="0"/>
              </a:rPr>
              <a:t>Diocesan Climate Action Group formed </a:t>
            </a:r>
            <a:r>
              <a:rPr lang="en-GB" sz="2000" dirty="0">
                <a:solidFill>
                  <a:prstClr val="black"/>
                </a:solidFill>
                <a:latin typeface="Century Gothic" panose="020B0502020202020204" pitchFamily="34" charset="0"/>
              </a:rPr>
              <a:t>– October</a:t>
            </a:r>
          </a:p>
          <a:p>
            <a:pPr marL="285750" indent="-285750" algn="l">
              <a:buFont typeface="Arial" panose="020B0604020202020204" pitchFamily="34" charset="0"/>
              <a:buChar char="•"/>
              <a:defRPr/>
            </a:pPr>
            <a:r>
              <a:rPr kumimoji="0" lang="en-GB" sz="2000" b="1" i="0" u="none" strike="noStrike" kern="1200" cap="none" spc="0" normalizeH="0" noProof="0" dirty="0">
                <a:ln>
                  <a:noFill/>
                </a:ln>
                <a:solidFill>
                  <a:prstClr val="black"/>
                </a:solidFill>
                <a:effectLst/>
                <a:uLnTx/>
                <a:uFillTx/>
                <a:latin typeface="Century Gothic" panose="020B0502020202020204" pitchFamily="34" charset="0"/>
              </a:rPr>
              <a:t>Trustees review Statement of Intent for climate </a:t>
            </a:r>
            <a:r>
              <a:rPr kumimoji="0" lang="en-GB" sz="2000" i="0" u="none" strike="noStrike" kern="1200" cap="none" spc="0" normalizeH="0" noProof="0" dirty="0">
                <a:ln>
                  <a:noFill/>
                </a:ln>
                <a:solidFill>
                  <a:prstClr val="black"/>
                </a:solidFill>
                <a:effectLst/>
                <a:uLnTx/>
                <a:uFillTx/>
                <a:latin typeface="Century Gothic" panose="020B0502020202020204" pitchFamily="34" charset="0"/>
              </a:rPr>
              <a:t>– October</a:t>
            </a:r>
          </a:p>
          <a:p>
            <a:pPr marL="285750" indent="-285750" algn="l">
              <a:buFont typeface="Arial" panose="020B0604020202020204" pitchFamily="34" charset="0"/>
              <a:buChar char="•"/>
              <a:defRPr/>
            </a:pPr>
            <a:r>
              <a:rPr lang="en-GB" sz="2000" b="1" baseline="0" dirty="0">
                <a:solidFill>
                  <a:prstClr val="black"/>
                </a:solidFill>
                <a:latin typeface="Century Gothic" panose="020B0502020202020204" pitchFamily="34" charset="0"/>
              </a:rPr>
              <a:t>UN Climat</a:t>
            </a:r>
            <a:r>
              <a:rPr lang="en-GB" sz="2000" b="1" dirty="0">
                <a:solidFill>
                  <a:prstClr val="black"/>
                </a:solidFill>
                <a:latin typeface="Century Gothic" panose="020B0502020202020204" pitchFamily="34" charset="0"/>
              </a:rPr>
              <a:t>e </a:t>
            </a:r>
            <a:r>
              <a:rPr lang="en-GB" sz="2000" b="1" baseline="0" dirty="0">
                <a:solidFill>
                  <a:prstClr val="black"/>
                </a:solidFill>
                <a:latin typeface="Century Gothic" panose="020B0502020202020204" pitchFamily="34" charset="0"/>
              </a:rPr>
              <a:t>Change </a:t>
            </a:r>
            <a:r>
              <a:rPr lang="en-GB" sz="2000" b="1" baseline="0" dirty="0" err="1">
                <a:solidFill>
                  <a:prstClr val="black"/>
                </a:solidFill>
                <a:latin typeface="Century Gothic" panose="020B0502020202020204" pitchFamily="34" charset="0"/>
              </a:rPr>
              <a:t>Congerence</a:t>
            </a:r>
            <a:r>
              <a:rPr lang="en-GB" sz="2000" b="1" baseline="0" dirty="0">
                <a:solidFill>
                  <a:prstClr val="black"/>
                </a:solidFill>
                <a:latin typeface="Century Gothic" panose="020B0502020202020204" pitchFamily="34" charset="0"/>
              </a:rPr>
              <a:t>: COP26</a:t>
            </a:r>
            <a:r>
              <a:rPr lang="en-GB" sz="2000" b="1" dirty="0">
                <a:solidFill>
                  <a:prstClr val="black"/>
                </a:solidFill>
                <a:latin typeface="Century Gothic" panose="020B0502020202020204" pitchFamily="34" charset="0"/>
              </a:rPr>
              <a:t> </a:t>
            </a:r>
            <a:r>
              <a:rPr lang="en-GB" sz="2000" dirty="0">
                <a:solidFill>
                  <a:prstClr val="black"/>
                </a:solidFill>
                <a:latin typeface="Century Gothic" panose="020B0502020202020204" pitchFamily="34" charset="0"/>
              </a:rPr>
              <a:t>- 31 October- 12 November</a:t>
            </a:r>
            <a:endParaRPr kumimoji="0" lang="en-GB" sz="200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indent="-285750" algn="l">
              <a:buFont typeface="Arial" panose="020B0604020202020204" pitchFamily="34" charset="0"/>
              <a:buChar char="•"/>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rPr>
              <a:t>All </a:t>
            </a:r>
            <a:r>
              <a:rPr lang="en-GB" sz="2000" b="1" dirty="0">
                <a:solidFill>
                  <a:prstClr val="black"/>
                </a:solidFill>
                <a:latin typeface="Century Gothic" panose="020B0502020202020204" pitchFamily="34" charset="0"/>
              </a:rPr>
              <a:t>Diocesan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rPr>
              <a:t>parishes and schools signed up to </a:t>
            </a:r>
            <a:r>
              <a:rPr kumimoji="0" lang="en-GB" sz="2000" b="1" i="1" u="none" strike="noStrike" kern="1200" cap="none" spc="0" normalizeH="0" baseline="0" noProof="0" dirty="0" err="1">
                <a:ln>
                  <a:noFill/>
                </a:ln>
                <a:solidFill>
                  <a:prstClr val="black"/>
                </a:solidFill>
                <a:effectLst/>
                <a:uLnTx/>
                <a:uFillTx/>
                <a:latin typeface="Century Gothic" panose="020B0502020202020204" pitchFamily="34" charset="0"/>
              </a:rPr>
              <a:t>live</a:t>
            </a:r>
            <a:r>
              <a:rPr kumimoji="0" lang="en-GB" sz="2000" b="1" i="0" u="none" strike="noStrike" kern="1200" cap="none" spc="0" normalizeH="0" baseline="0" noProof="0" dirty="0" err="1">
                <a:ln>
                  <a:noFill/>
                </a:ln>
                <a:solidFill>
                  <a:prstClr val="black"/>
                </a:solidFill>
                <a:effectLst/>
                <a:uLnTx/>
                <a:uFillTx/>
                <a:latin typeface="Century Gothic" panose="020B0502020202020204" pitchFamily="34" charset="0"/>
              </a:rPr>
              <a:t>simply</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rPr>
              <a:t> award </a:t>
            </a:r>
            <a:r>
              <a:rPr lang="en-GB" sz="2000" dirty="0">
                <a:solidFill>
                  <a:prstClr val="black"/>
                </a:solidFill>
                <a:latin typeface="Century Gothic" panose="020B0502020202020204" pitchFamily="34" charset="0"/>
              </a:rPr>
              <a:t>– target to complete by end of 2021</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rPr>
              <a:t>Deanery reorganisation </a:t>
            </a:r>
            <a:r>
              <a:rPr kumimoji="0" lang="en-GB" sz="2000" i="0" u="none" strike="noStrike" kern="1200" cap="none" spc="0" normalizeH="0" baseline="0" noProof="0" dirty="0">
                <a:ln>
                  <a:noFill/>
                </a:ln>
                <a:solidFill>
                  <a:prstClr val="black"/>
                </a:solidFill>
                <a:effectLst/>
                <a:uLnTx/>
                <a:uFillTx/>
                <a:latin typeface="Century Gothic" panose="020B0502020202020204" pitchFamily="34" charset="0"/>
              </a:rPr>
              <a:t>– complete by end of 2021</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341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07211" y="839578"/>
            <a:ext cx="10515600" cy="764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961919"/>
                </a:solidFill>
                <a:effectLst/>
                <a:uLnTx/>
                <a:uFillTx/>
                <a:latin typeface="Cinzel" panose="00000500000000000000" pitchFamily="50" charset="0"/>
                <a:ea typeface="+mj-ea"/>
                <a:cs typeface="+mj-cs"/>
              </a:rPr>
              <a:t>What can</a:t>
            </a:r>
            <a:r>
              <a:rPr kumimoji="0" lang="en-GB" sz="3200" b="1" i="0" u="none" strike="noStrike" kern="1200" cap="none" spc="0" normalizeH="0" noProof="0" dirty="0">
                <a:ln>
                  <a:noFill/>
                </a:ln>
                <a:solidFill>
                  <a:srgbClr val="961919"/>
                </a:solidFill>
                <a:effectLst/>
                <a:uLnTx/>
                <a:uFillTx/>
                <a:latin typeface="Cinzel" panose="00000500000000000000" pitchFamily="50" charset="0"/>
                <a:ea typeface="+mj-ea"/>
                <a:cs typeface="+mj-cs"/>
              </a:rPr>
              <a:t> you do?</a:t>
            </a:r>
            <a:endParaRPr kumimoji="0" lang="en-GB" sz="3200" b="1" i="0" u="none" strike="noStrike" kern="1200" cap="none" spc="0" normalizeH="0" baseline="0" noProof="0" dirty="0">
              <a:ln>
                <a:noFill/>
              </a:ln>
              <a:solidFill>
                <a:srgbClr val="961919"/>
              </a:solidFill>
              <a:effectLst/>
              <a:uLnTx/>
              <a:uFillTx/>
              <a:latin typeface="Cinzel" panose="00000500000000000000" pitchFamily="50" charset="0"/>
              <a:ea typeface="+mj-ea"/>
              <a:cs typeface="+mj-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952" y="5834940"/>
            <a:ext cx="4118046" cy="840180"/>
          </a:xfrm>
          <a:prstGeom prst="rect">
            <a:avLst/>
          </a:prstGeom>
        </p:spPr>
      </p:pic>
      <p:sp>
        <p:nvSpPr>
          <p:cNvPr id="5" name="Content Placeholder 2"/>
          <p:cNvSpPr txBox="1">
            <a:spLocks/>
          </p:cNvSpPr>
          <p:nvPr/>
        </p:nvSpPr>
        <p:spPr>
          <a:xfrm>
            <a:off x="907211" y="1708053"/>
            <a:ext cx="8279921" cy="41268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50000"/>
              </a:lnSpc>
              <a:buFont typeface="Arial" panose="020B0604020202020204" pitchFamily="34" charset="0"/>
              <a:buChar char="•"/>
              <a:defRPr/>
            </a:pPr>
            <a:r>
              <a:rPr lang="en-GB" sz="1900" noProof="0" dirty="0">
                <a:solidFill>
                  <a:prstClr val="black"/>
                </a:solidFill>
                <a:latin typeface="Century Gothic" panose="020B0502020202020204" pitchFamily="34" charset="0"/>
              </a:rPr>
              <a:t>Sign up to our </a:t>
            </a:r>
            <a:r>
              <a:rPr lang="en-GB" sz="1900" noProof="0" dirty="0" err="1">
                <a:solidFill>
                  <a:prstClr val="black"/>
                </a:solidFill>
                <a:latin typeface="Century Gothic" panose="020B0502020202020204" pitchFamily="34" charset="0"/>
              </a:rPr>
              <a:t>climat</a:t>
            </a:r>
            <a:r>
              <a:rPr lang="en-GB" sz="1900" dirty="0">
                <a:solidFill>
                  <a:prstClr val="black"/>
                </a:solidFill>
                <a:latin typeface="Century Gothic" panose="020B0502020202020204" pitchFamily="34" charset="0"/>
              </a:rPr>
              <a:t>e </a:t>
            </a:r>
            <a:r>
              <a:rPr lang="en-GB" sz="1900" dirty="0" err="1">
                <a:solidFill>
                  <a:prstClr val="black"/>
                </a:solidFill>
                <a:latin typeface="Century Gothic" panose="020B0502020202020204" pitchFamily="34" charset="0"/>
              </a:rPr>
              <a:t>e</a:t>
            </a:r>
            <a:r>
              <a:rPr lang="en-GB" sz="1900" noProof="0" dirty="0">
                <a:solidFill>
                  <a:prstClr val="black"/>
                </a:solidFill>
                <a:latin typeface="Century Gothic" panose="020B0502020202020204" pitchFamily="34" charset="0"/>
              </a:rPr>
              <a:t>mail list to act as an ambassador or conduit in your </a:t>
            </a:r>
            <a:r>
              <a:rPr lang="en-GB" sz="1900" noProof="0" dirty="0" err="1">
                <a:solidFill>
                  <a:prstClr val="black"/>
                </a:solidFill>
                <a:latin typeface="Century Gothic" panose="020B0502020202020204" pitchFamily="34" charset="0"/>
              </a:rPr>
              <a:t>commu</a:t>
            </a:r>
            <a:r>
              <a:rPr lang="en-GB" sz="1900" dirty="0" err="1">
                <a:solidFill>
                  <a:prstClr val="black"/>
                </a:solidFill>
                <a:latin typeface="Century Gothic" panose="020B0502020202020204" pitchFamily="34" charset="0"/>
              </a:rPr>
              <a:t>nity</a:t>
            </a:r>
            <a:r>
              <a:rPr lang="en-GB" sz="1900" dirty="0">
                <a:solidFill>
                  <a:prstClr val="black"/>
                </a:solidFill>
                <a:latin typeface="Century Gothic" panose="020B0502020202020204" pitchFamily="34" charset="0"/>
              </a:rPr>
              <a:t>: </a:t>
            </a:r>
            <a:r>
              <a:rPr lang="en-GB" sz="1900" u="sng" dirty="0">
                <a:solidFill>
                  <a:prstClr val="black"/>
                </a:solidFill>
                <a:latin typeface="Century Gothic" panose="020B0502020202020204" pitchFamily="34" charset="0"/>
                <a:hlinkClick r:id="rId3"/>
              </a:rPr>
              <a:t>www.tfaforms.com/4929784</a:t>
            </a:r>
            <a:r>
              <a:rPr lang="en-GB" sz="1900" u="sng" dirty="0">
                <a:solidFill>
                  <a:prstClr val="black"/>
                </a:solidFill>
                <a:latin typeface="Century Gothic" panose="020B0502020202020204" pitchFamily="34" charset="0"/>
              </a:rPr>
              <a:t> </a:t>
            </a:r>
          </a:p>
          <a:p>
            <a:pPr marL="342900" lvl="0" indent="-342900" algn="l">
              <a:lnSpc>
                <a:spcPct val="150000"/>
              </a:lnSpc>
              <a:buFont typeface="Arial" panose="020B0604020202020204" pitchFamily="34" charset="0"/>
              <a:buChar char="•"/>
              <a:defRPr/>
            </a:pPr>
            <a:r>
              <a:rPr kumimoji="0" lang="en-GB" sz="1900" i="0" u="none" strike="noStrike" kern="1200" cap="none" spc="0" normalizeH="0" baseline="0" noProof="0" dirty="0">
                <a:ln>
                  <a:noFill/>
                </a:ln>
                <a:solidFill>
                  <a:prstClr val="black"/>
                </a:solidFill>
                <a:effectLst/>
                <a:uLnTx/>
                <a:uFillTx/>
                <a:latin typeface="Century Gothic" panose="020B0502020202020204" pitchFamily="34" charset="0"/>
              </a:rPr>
              <a:t>Let us know by 1 October if you are</a:t>
            </a:r>
            <a:r>
              <a:rPr kumimoji="0" lang="en-GB" sz="1900" i="0" u="none" strike="noStrike" kern="1200" cap="none" spc="0" normalizeH="0" noProof="0" dirty="0">
                <a:ln>
                  <a:noFill/>
                </a:ln>
                <a:solidFill>
                  <a:prstClr val="black"/>
                </a:solidFill>
                <a:effectLst/>
                <a:uLnTx/>
                <a:uFillTx/>
                <a:latin typeface="Century Gothic" panose="020B0502020202020204" pitchFamily="34" charset="0"/>
              </a:rPr>
              <a:t> interested in joining the </a:t>
            </a:r>
            <a:r>
              <a:rPr kumimoji="0" lang="en-GB" sz="1900" i="0" u="none" strike="noStrike" kern="1200" cap="none" spc="0" normalizeH="0" noProof="0" dirty="0" err="1">
                <a:ln>
                  <a:noFill/>
                </a:ln>
                <a:solidFill>
                  <a:prstClr val="black"/>
                </a:solidFill>
                <a:effectLst/>
                <a:uLnTx/>
                <a:uFillTx/>
                <a:latin typeface="Century Gothic" panose="020B0502020202020204" pitchFamily="34" charset="0"/>
              </a:rPr>
              <a:t>Climat</a:t>
            </a:r>
            <a:r>
              <a:rPr lang="en-GB" sz="1900" dirty="0">
                <a:solidFill>
                  <a:prstClr val="black"/>
                </a:solidFill>
                <a:latin typeface="Century Gothic" panose="020B0502020202020204" pitchFamily="34" charset="0"/>
              </a:rPr>
              <a:t>e Action steering group- give us any relevant information about your background/experience and passions: </a:t>
            </a:r>
            <a:r>
              <a:rPr lang="en-GB" sz="1900" dirty="0">
                <a:solidFill>
                  <a:prstClr val="black"/>
                </a:solidFill>
                <a:latin typeface="Century Gothic" panose="020B0502020202020204" pitchFamily="34" charset="0"/>
                <a:hlinkClick r:id="rId4"/>
              </a:rPr>
              <a:t>climateaction@rcaob.org.uk</a:t>
            </a:r>
            <a:r>
              <a:rPr lang="en-GB" sz="1900" dirty="0">
                <a:solidFill>
                  <a:prstClr val="black"/>
                </a:solidFill>
                <a:latin typeface="Century Gothic" panose="020B0502020202020204" pitchFamily="34" charset="0"/>
              </a:rPr>
              <a:t> </a:t>
            </a:r>
          </a:p>
          <a:p>
            <a:pPr marL="342900" marR="0" lvl="0" indent="-3429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1900" i="0" u="none" strike="noStrike" kern="1200" cap="none" spc="0" normalizeH="0" baseline="0" noProof="0" dirty="0">
                <a:ln>
                  <a:noFill/>
                </a:ln>
                <a:solidFill>
                  <a:prstClr val="black"/>
                </a:solidFill>
                <a:effectLst/>
                <a:uLnTx/>
                <a:uFillTx/>
                <a:latin typeface="Century Gothic" panose="020B0502020202020204" pitchFamily="34" charset="0"/>
              </a:rPr>
              <a:t>Answer</a:t>
            </a:r>
            <a:r>
              <a:rPr kumimoji="0" lang="en-GB" sz="1900" i="0" u="none" strike="noStrike" kern="1200" cap="none" spc="0" normalizeH="0" noProof="0" dirty="0">
                <a:ln>
                  <a:noFill/>
                </a:ln>
                <a:solidFill>
                  <a:prstClr val="black"/>
                </a:solidFill>
                <a:effectLst/>
                <a:uLnTx/>
                <a:uFillTx/>
                <a:latin typeface="Century Gothic" panose="020B0502020202020204" pitchFamily="34" charset="0"/>
              </a:rPr>
              <a:t> some questions in the breakout rooms- answers will be </a:t>
            </a:r>
            <a:r>
              <a:rPr lang="en-GB" sz="1900" dirty="0">
                <a:solidFill>
                  <a:prstClr val="black"/>
                </a:solidFill>
                <a:latin typeface="Century Gothic" panose="020B0502020202020204" pitchFamily="34" charset="0"/>
              </a:rPr>
              <a:t>given </a:t>
            </a:r>
            <a:r>
              <a:rPr kumimoji="0" lang="en-GB" sz="1900" i="0" u="none" strike="noStrike" kern="1200" cap="none" spc="0" normalizeH="0" noProof="0" dirty="0">
                <a:ln>
                  <a:noFill/>
                </a:ln>
                <a:solidFill>
                  <a:prstClr val="black"/>
                </a:solidFill>
                <a:effectLst/>
                <a:uLnTx/>
                <a:uFillTx/>
                <a:latin typeface="Century Gothic" panose="020B0502020202020204" pitchFamily="34" charset="0"/>
              </a:rPr>
              <a:t>back to the new climate group.</a:t>
            </a:r>
            <a:endParaRPr kumimoji="0" lang="en-GB" sz="190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9232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07211" y="839578"/>
            <a:ext cx="10515600" cy="764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1" dirty="0">
                <a:solidFill>
                  <a:srgbClr val="961919"/>
                </a:solidFill>
                <a:latin typeface="Cinzel" panose="00000500000000000000" pitchFamily="50" charset="0"/>
              </a:rPr>
              <a:t>Breakout Room Questions</a:t>
            </a:r>
            <a:endParaRPr kumimoji="0" lang="en-GB" sz="3200" b="1" i="0" u="none" strike="noStrike" kern="1200" cap="none" spc="0" normalizeH="0" baseline="0" noProof="0" dirty="0">
              <a:ln>
                <a:noFill/>
              </a:ln>
              <a:solidFill>
                <a:srgbClr val="961919"/>
              </a:solidFill>
              <a:effectLst/>
              <a:uLnTx/>
              <a:uFillTx/>
              <a:latin typeface="Cinzel" panose="00000500000000000000" pitchFamily="50" charset="0"/>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9952" y="5834940"/>
            <a:ext cx="4118046" cy="840180"/>
          </a:xfrm>
          <a:prstGeom prst="rect">
            <a:avLst/>
          </a:prstGeom>
        </p:spPr>
      </p:pic>
      <p:sp>
        <p:nvSpPr>
          <p:cNvPr id="7" name="Content Placeholder 2"/>
          <p:cNvSpPr txBox="1">
            <a:spLocks/>
          </p:cNvSpPr>
          <p:nvPr/>
        </p:nvSpPr>
        <p:spPr>
          <a:xfrm>
            <a:off x="907211" y="1708053"/>
            <a:ext cx="8279921" cy="41268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Content Placeholder 2"/>
          <p:cNvSpPr txBox="1">
            <a:spLocks/>
          </p:cNvSpPr>
          <p:nvPr/>
        </p:nvSpPr>
        <p:spPr>
          <a:xfrm>
            <a:off x="1059611" y="1708053"/>
            <a:ext cx="10901068" cy="4439654"/>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defRPr/>
            </a:pPr>
            <a:r>
              <a:rPr lang="en-GB" sz="3200" dirty="0"/>
              <a:t>What do you hope a Diocesan Climate Action Group could achieve?</a:t>
            </a:r>
          </a:p>
          <a:p>
            <a:pPr marL="285750" lvl="0" indent="-285750" algn="l">
              <a:buFont typeface="Arial" panose="020B0604020202020204" pitchFamily="34" charset="0"/>
              <a:buChar char="•"/>
              <a:defRPr/>
            </a:pPr>
            <a:r>
              <a:rPr lang="en-GB" sz="3200" dirty="0"/>
              <a:t>What should the Diocesan Climate Action Group’s main priorities be – in the next six months (short term actions) </a:t>
            </a:r>
          </a:p>
          <a:p>
            <a:pPr marL="285750" lvl="0" indent="-285750" algn="l">
              <a:buFont typeface="Arial" panose="020B0604020202020204" pitchFamily="34" charset="0"/>
              <a:buChar char="•"/>
              <a:defRPr/>
            </a:pPr>
            <a:r>
              <a:rPr lang="en-GB" sz="3200" dirty="0"/>
              <a:t>What should the Diocesan Climate Action Group’s main priorities be – in the longer term (6 months onwards)</a:t>
            </a:r>
          </a:p>
          <a:p>
            <a:pPr marL="285750" lvl="0" indent="-285750" algn="l">
              <a:buFont typeface="Arial" panose="020B0604020202020204" pitchFamily="34" charset="0"/>
              <a:buChar char="•"/>
              <a:defRPr/>
            </a:pPr>
            <a:r>
              <a:rPr lang="en-GB" sz="3200" dirty="0"/>
              <a:t>How can the Diocesan Climate Action Group help parishes and communities to achieve carbon reductions and care for creation?</a:t>
            </a:r>
          </a:p>
          <a:p>
            <a:pPr marL="285750" lvl="0" indent="-285750" algn="l">
              <a:buFont typeface="Arial" panose="020B0604020202020204" pitchFamily="34" charset="0"/>
              <a:buChar char="•"/>
              <a:defRPr/>
            </a:pPr>
            <a:r>
              <a:rPr lang="en-GB" sz="3200" dirty="0"/>
              <a:t>How can the Climate Action Group best communicate with and involve parishes, schools and communities?</a:t>
            </a:r>
            <a:endPar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inzel" panose="00000500000000000000" pitchFamily="50"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82369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6680</TotalTime>
  <Words>719</Words>
  <Application>Microsoft Office PowerPoint</Application>
  <PresentationFormat>Widescreen</PresentationFormat>
  <Paragraphs>65</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Cinzel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Bletso</dc:creator>
  <cp:lastModifiedBy>Janet Vaughan</cp:lastModifiedBy>
  <cp:revision>23</cp:revision>
  <dcterms:created xsi:type="dcterms:W3CDTF">2019-01-24T10:49:59Z</dcterms:created>
  <dcterms:modified xsi:type="dcterms:W3CDTF">2021-09-28T16:21:53Z</dcterms:modified>
</cp:coreProperties>
</file>